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74B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9195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124"/>
          <c:y val="0.33374488188977058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221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7157E-2"/>
                  <c:y val="-0.24632088438429711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392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77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723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22E-2"/>
                  <c:y val="2.084100663887630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30012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73E-2"/>
                  <c:y val="-0.1098039215686282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34"/>
          <c:y val="0.30811837507692907"/>
          <c:w val="0.40236148955495493"/>
          <c:h val="0.36484126984127335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9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4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6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764E-2"/>
                  <c:y val="0.253684954694243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396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9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22</a:t>
          </a:r>
          <a:r>
            <a:rPr lang="sr-Cyrl-RS" sz="1400" dirty="0" smtClean="0"/>
            <a:t>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905.104.533)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738.004.533)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154.000.000)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13.100.000)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905.104.533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713.254.533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en-US" dirty="0" smtClean="0">
              <a:solidFill>
                <a:srgbClr val="FF0000"/>
              </a:solidFill>
            </a:rPr>
            <a:t>4</a:t>
          </a:r>
          <a:r>
            <a:rPr lang="sr-Cyrl-RS" dirty="0" smtClean="0">
              <a:solidFill>
                <a:srgbClr val="FF0000"/>
              </a:solidFill>
            </a:rPr>
            <a:t>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24.750.000 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12.700.000 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en-US" sz="900" dirty="0" smtClean="0">
              <a:solidFill>
                <a:srgbClr val="FF0000"/>
              </a:solidFill>
            </a:rPr>
            <a:t>154.000.000 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dirty="0" smtClean="0">
              <a:solidFill>
                <a:srgbClr val="FF0000"/>
              </a:solidFill>
            </a:rPr>
            <a:t>905.104.533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421.677.324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en-US" dirty="0" smtClean="0">
              <a:solidFill>
                <a:srgbClr val="FF0000"/>
              </a:solidFill>
            </a:rPr>
            <a:t>42.651.000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339.776.060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rgbClr val="FF0000"/>
              </a:solidFill>
            </a:rPr>
            <a:t>35.631.261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 smtClean="0">
              <a:solidFill>
                <a:srgbClr val="FF0000"/>
              </a:solidFill>
            </a:rPr>
            <a:t>1.139.970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35.718.918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28.500.000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E0EDC178-902A-43FE-9664-969929887470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Отплата камате </a:t>
          </a:r>
          <a:r>
            <a:rPr lang="sr-Cyrl-RS" dirty="0" smtClean="0">
              <a:solidFill>
                <a:srgbClr val="FF0000"/>
              </a:solidFill>
            </a:rPr>
            <a:t>10.000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CC4E0757-A238-4FFA-AB78-02A449B89D6E}" type="parTrans" cxnId="{47587C5B-34A4-40FC-9A52-A9BF10096C24}">
      <dgm:prSet/>
      <dgm:spPr/>
    </dgm:pt>
    <dgm:pt modelId="{B969C397-685E-45A0-BB19-3A64229819A5}" type="sibTrans" cxnId="{47587C5B-34A4-40FC-9A52-A9BF10096C24}">
      <dgm:prSet/>
      <dgm:spPr/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  <dgm:t>
        <a:bodyPr/>
        <a:lstStyle/>
        <a:p>
          <a:endParaRPr lang="en-US"/>
        </a:p>
      </dgm:t>
    </dgm:pt>
    <dgm:pt modelId="{A6BB8B6A-9370-4B66-BB0A-7B785A97AE58}" type="pres">
      <dgm:prSet presAssocID="{E0EDC178-902A-43FE-9664-96992988747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294728-CF94-44A8-B6E5-31790DDCFDC5}" type="pres">
      <dgm:prSet presAssocID="{E0EDC178-902A-43FE-9664-969929887470}" presName="dummy" presStyleCnt="0"/>
      <dgm:spPr/>
    </dgm:pt>
    <dgm:pt modelId="{E76A05A8-2BFC-468F-8FDF-EDFCC45E9D0A}" type="pres">
      <dgm:prSet presAssocID="{B969C397-685E-45A0-BB19-3A64229819A5}" presName="sibTrans" presStyleLbl="sibTrans2D1" presStyleIdx="8" presStyleCnt="9"/>
      <dgm:spPr/>
    </dgm:pt>
  </dgm:ptLst>
  <dgm:cxnLst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74D7C33-CB96-462A-83AF-1E6FFE895AB9}" type="presOf" srcId="{E0EDC178-902A-43FE-9664-969929887470}" destId="{A6BB8B6A-9370-4B66-BB0A-7B785A97AE58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7587C5B-34A4-40FC-9A52-A9BF10096C24}" srcId="{9ED1A3B2-A381-4201-823D-E4B4F944886D}" destId="{E0EDC178-902A-43FE-9664-969929887470}" srcOrd="8" destOrd="0" parTransId="{CC4E0757-A238-4FFA-AB78-02A449B89D6E}" sibTransId="{B969C397-685E-45A0-BB19-3A64229819A5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97017E5-C53B-4A09-B14D-2BD5FDC55196}" type="presOf" srcId="{B969C397-685E-45A0-BB19-3A64229819A5}" destId="{E76A05A8-2BFC-468F-8FDF-EDFCC45E9D0A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BF790100-65FF-4223-8580-B9839F779F98}" type="presParOf" srcId="{F4B68BA8-694B-4B7F-8215-68903FFCD2D7}" destId="{A6BB8B6A-9370-4B66-BB0A-7B785A97AE58}" srcOrd="25" destOrd="0" presId="urn:microsoft.com/office/officeart/2005/8/layout/radial6"/>
    <dgm:cxn modelId="{8A7AD539-4F86-42EB-9FCB-71470F8DF780}" type="presParOf" srcId="{F4B68BA8-694B-4B7F-8215-68903FFCD2D7}" destId="{3E294728-CF94-44A8-B6E5-31790DDCFDC5}" srcOrd="26" destOrd="0" presId="urn:microsoft.com/office/officeart/2005/8/layout/radial6"/>
    <dgm:cxn modelId="{F501C923-70E3-418C-98C3-C2C07F16C4C1}" type="presParOf" srcId="{F4B68BA8-694B-4B7F-8215-68903FFCD2D7}" destId="{E76A05A8-2BFC-468F-8FDF-EDFCC45E9D0A}" srcOrd="27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ukaricastage.esolutions.rs/extfile/sr/355125/ODLUKA%20O%20BUDZETU%20GO%20CUKARICA%20ZA%202022.%20GODINU%2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22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22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</a:t>
            </a:r>
            <a:r>
              <a:rPr lang="sr-Cyrl-RS" dirty="0" smtClean="0"/>
              <a:t>1.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2022. </a:t>
            </a:r>
            <a:r>
              <a:rPr lang="sr-Cyrl-RS" dirty="0"/>
              <a:t>години су се </a:t>
            </a:r>
            <a:r>
              <a:rPr lang="sr-Cyrl-RS" b="1" dirty="0" smtClean="0"/>
              <a:t>увећали </a:t>
            </a:r>
            <a:r>
              <a:rPr lang="sr-Cyrl-RS" dirty="0"/>
              <a:t>у односу на последњу измену </a:t>
            </a:r>
            <a:r>
              <a:rPr lang="sr-Cyrl-RS" dirty="0" smtClean="0"/>
              <a:t>Одлуке </a:t>
            </a:r>
            <a:r>
              <a:rPr lang="sr-Cyrl-RS" dirty="0"/>
              <a:t>о буџету за </a:t>
            </a:r>
            <a:r>
              <a:rPr lang="sr-Cyrl-RS" dirty="0" smtClean="0"/>
              <a:t>20</a:t>
            </a:r>
            <a:r>
              <a:rPr lang="en-US" dirty="0" smtClean="0"/>
              <a:t>2</a:t>
            </a:r>
            <a:r>
              <a:rPr lang="sr-Cyrl-RS" dirty="0" smtClean="0"/>
              <a:t>1.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Cyrl-RS" b="1" dirty="0" smtClean="0"/>
              <a:t>19 милиона </a:t>
            </a:r>
            <a:r>
              <a:rPr lang="sr-Cyrl-RS" dirty="0" smtClean="0"/>
              <a:t>динара</a:t>
            </a:r>
            <a:r>
              <a:rPr lang="sr-Cyrl-RS" dirty="0" smtClean="0"/>
              <a:t>,</a:t>
            </a:r>
            <a:r>
              <a:rPr lang="sr-Cyrl-RS" dirty="0" smtClean="0">
                <a:solidFill>
                  <a:srgbClr val="92D050"/>
                </a:solidFill>
              </a:rPr>
              <a:t> </a:t>
            </a:r>
            <a:r>
              <a:rPr lang="sr-Cyrl-RS" dirty="0" smtClean="0"/>
              <a:t>док су пренета средства у 20</a:t>
            </a:r>
            <a:r>
              <a:rPr lang="en-US" dirty="0" smtClean="0"/>
              <a:t>2</a:t>
            </a:r>
            <a:r>
              <a:rPr lang="sr-Cyrl-RS" dirty="0" smtClean="0"/>
              <a:t>2. години </a:t>
            </a:r>
            <a:r>
              <a:rPr lang="sr-Cyrl-RS" b="1" dirty="0" smtClean="0"/>
              <a:t>увећана за 4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2022. години увећан је за 925 хиљада </a:t>
            </a:r>
            <a:r>
              <a:rPr lang="sr-Cyrl-RS" dirty="0" smtClean="0"/>
              <a:t>динара</a:t>
            </a:r>
            <a:r>
              <a:rPr lang="en-US" dirty="0" smtClean="0"/>
              <a:t>.</a:t>
            </a:r>
            <a:endParaRPr lang="en-US" dirty="0" smtClean="0">
              <a:solidFill>
                <a:srgbClr val="92D050"/>
              </a:solidFill>
            </a:endParaRPr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FF0000"/>
                </a:solidFill>
              </a:rPr>
              <a:t> 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23 милиона динара.</a:t>
            </a:r>
            <a:endParaRPr lang="sr-Cyrl-RS" sz="8000" b="1" dirty="0" smtClean="0"/>
          </a:p>
          <a:p>
            <a:pPr marL="0" lvl="0" indent="0"/>
            <a:r>
              <a:rPr lang="en-US" sz="8000" b="1" dirty="0" smtClean="0">
                <a:solidFill>
                  <a:srgbClr val="FF0000"/>
                </a:solidFill>
              </a:rPr>
              <a:t> </a:t>
            </a:r>
            <a:r>
              <a:rPr lang="sr-Cyrl-RS" sz="8000" b="1" dirty="0" smtClean="0">
                <a:solidFill>
                  <a:srgbClr val="FF000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200 хиљада динара.</a:t>
            </a:r>
          </a:p>
          <a:p>
            <a:pPr marL="0" lvl="0" indent="0"/>
            <a:r>
              <a:rPr lang="sr-Cyrl-RS" sz="8000" b="1" dirty="0" smtClean="0">
                <a:solidFill>
                  <a:srgbClr val="FF0000"/>
                </a:solidFill>
              </a:rPr>
              <a:t> Непорески приходи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смањени </a:t>
            </a:r>
            <a:r>
              <a:rPr lang="sr-Cyrl-RS" sz="8000" dirty="0" smtClean="0">
                <a:latin typeface="Calibri" panose="020F0502020204030204" pitchFamily="34" charset="0"/>
              </a:rPr>
              <a:t>за 23 милиона </a:t>
            </a:r>
            <a:r>
              <a:rPr lang="sr-Cyrl-RS" sz="8000" dirty="0" smtClean="0"/>
              <a:t>динара.</a:t>
            </a: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42 милиона динара.</a:t>
            </a:r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56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xmlns="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2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905.104.533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2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2022.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2021.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2022.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увећали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2021.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925 хиљада </a:t>
            </a:r>
            <a:r>
              <a:rPr lang="sr-Cyrl-RS" sz="2000" dirty="0" smtClean="0"/>
              <a:t>динара</a:t>
            </a:r>
            <a:r>
              <a:rPr lang="en-US" sz="2000" dirty="0" smtClean="0"/>
              <a:t>.</a:t>
            </a:r>
            <a:endParaRPr lang="en-US" sz="2000" dirty="0">
              <a:solidFill>
                <a:srgbClr val="92D050"/>
              </a:solidFill>
            </a:endParaRPr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32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>
                <a:solidFill>
                  <a:srgbClr val="FF0000"/>
                </a:solidFill>
              </a:rPr>
              <a:t> </a:t>
            </a:r>
            <a:r>
              <a:rPr lang="sr-Cyrl-RS" sz="1700" b="1" dirty="0" smtClean="0">
                <a:solidFill>
                  <a:srgbClr val="FF0000"/>
                </a:solidFill>
              </a:rPr>
              <a:t>/</a:t>
            </a:r>
            <a:r>
              <a:rPr lang="sr-Cyrl-RS" sz="1700" dirty="0" smtClean="0"/>
              <a:t>;</a:t>
            </a:r>
          </a:p>
          <a:p>
            <a:pPr>
              <a:defRPr/>
            </a:pP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смањени  </a:t>
            </a:r>
            <a:r>
              <a:rPr lang="sr-Cyrl-RS" altLang="en-US" sz="1700" dirty="0" smtClean="0"/>
              <a:t>за 31 милион динара;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8 милиона динара</a:t>
            </a:r>
            <a:r>
              <a:rPr lang="en-US" sz="1700" dirty="0" smtClean="0"/>
              <a:t>.</a:t>
            </a: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08" y="4522787"/>
            <a:ext cx="6643734" cy="169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</a:t>
            </a:r>
            <a:r>
              <a:rPr lang="en-US" sz="1700" dirty="0" smtClean="0"/>
              <a:t>5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</a:t>
            </a:r>
            <a:r>
              <a:rPr lang="sr-Cyrl-RS" sz="1700" dirty="0" smtClean="0"/>
              <a:t>;</a:t>
            </a:r>
            <a:endParaRPr lang="en-US" sz="17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повећани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48 милиона динара</a:t>
            </a:r>
            <a:r>
              <a:rPr lang="sr-Cyrl-RS" altLang="en-US" sz="1700" dirty="0" smtClean="0">
                <a:cs typeface="Arial" panose="020B0604020202020204" pitchFamily="34" charset="0"/>
              </a:rPr>
              <a:t>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повећани за 246 хиљада динара</a:t>
            </a:r>
            <a:r>
              <a:rPr lang="sr-Cyrl-RS" sz="1700" dirty="0" smtClean="0">
                <a:cs typeface="Arial" panose="020B0604020202020204" pitchFamily="34" charset="0"/>
              </a:rPr>
              <a:t>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12 милиона динара</a:t>
            </a:r>
            <a:r>
              <a:rPr lang="en-US" altLang="en-US" sz="1700" dirty="0" smtClean="0">
                <a:cs typeface="Arial" panose="020B0604020202020204" pitchFamily="34" charset="0"/>
              </a:rPr>
              <a:t>.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22714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572008"/>
            <a:ext cx="714380" cy="1357322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буџету за 2022.годину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3.000.000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0,34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9.235.000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1,03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24.955.000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2,75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0,55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40.350.000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4,45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8.100.000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0,89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77.991.314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8,62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51.376.141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5,68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0,12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89.784.280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9,92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69.050.330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7,62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460.417.407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50,87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64.845.061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7,16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905.104.533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83569" y="1417633"/>
          <a:ext cx="7488833" cy="259710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2022.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17.025.061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1,88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47.820.000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5,29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716.837.192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79,19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9.550.000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1,06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51.400.000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5,67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12.314.280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1,37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25.203.000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24.955.000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2,76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Times New Roman"/>
                        </a:rPr>
                        <a:t>905.104.533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2022. годину, исту можете преузети на следећем линку интернет странице општинске управе: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https://cukaricastage.esolutions.rs/extfile/sr/355125/ODLUKA%20O%20BUDZETU%20GO%20CUKARICA%20ZA%202022.%20GODINU%20.pdf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2020.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22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22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738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154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en-US" sz="1700" dirty="0" smtClean="0"/>
              <a:t>13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905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4886</TotalTime>
  <Words>1759</Words>
  <Application>Microsoft Office PowerPoint</Application>
  <PresentationFormat>On-screen Show (4:3)</PresentationFormat>
  <Paragraphs>344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Структура планираних прихода и примања за 2022. годину</vt:lpstr>
      <vt:lpstr>Шта се променило у односу на 2021. годину?</vt:lpstr>
      <vt:lpstr>На шта се троше јавна средства?</vt:lpstr>
      <vt:lpstr>Slide 15</vt:lpstr>
      <vt:lpstr>Структура планираних расхода и издатака буџета за 2022. годину</vt:lpstr>
      <vt:lpstr>Структура планираних расхода и издатака буџета за 2022. годину</vt:lpstr>
      <vt:lpstr>Шта се променило у односу на 2021.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570</cp:revision>
  <cp:lastPrinted>2018-01-29T14:26:33Z</cp:lastPrinted>
  <dcterms:created xsi:type="dcterms:W3CDTF">2006-08-16T00:00:00Z</dcterms:created>
  <dcterms:modified xsi:type="dcterms:W3CDTF">2022-04-18T07:20:19Z</dcterms:modified>
</cp:coreProperties>
</file>