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charts/style1.xml" ContentType="application/vnd.ms-office.chart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81" r:id="rId2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74BE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5118"/>
          <c:y val="0.33374488188977047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-2.3883341665741215E-2"/>
                  <c:y val="6.980149646876092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7</a:t>
                    </a:r>
                    <a:r>
                      <a:rPr lang="sr-Cyrl-RS" dirty="0" smtClean="0"/>
                      <a:t>5</a:t>
                    </a:r>
                    <a:r>
                      <a:rPr lang="sr-Cyrl-RS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layout>
                <c:manualLayout>
                  <c:x val="-2.0727948630707711E-2"/>
                  <c:y val="-1.0104024806296541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трансфери</a:t>
                    </a:r>
                    <a:r>
                      <a:rPr lang="sr-Cyrl-R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7072750018517143E-2"/>
                  <c:y val="-0.24632088438429708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други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layout>
                <c:manualLayout>
                  <c:x val="7.8595578500537E-2"/>
                  <c:y val="-0.42128176977771387"/>
                </c:manualLayout>
              </c:layout>
              <c:tx>
                <c:rich>
                  <a:bodyPr/>
                  <a:lstStyle/>
                  <a:p>
                    <a:r>
                      <a:rPr lang="sr-Cyrl-RS" sz="1200" b="1" i="0" baseline="0" dirty="0" smtClean="0"/>
                      <a:t>примања од продаје финансијске и нефинансијске имовине</a:t>
                    </a:r>
                    <a:br>
                      <a:rPr lang="sr-Cyrl-RS" sz="1200" b="1" i="0" baseline="0" dirty="0" smtClean="0"/>
                    </a:br>
                    <a:r>
                      <a:rPr lang="sr-Cyrl-RS" sz="1200" b="1" i="0" baseline="0" dirty="0" smtClean="0"/>
                      <a:t>0%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3435764081768812E-2"/>
                  <c:y val="-6.706606437906174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0.20805500777691371"/>
                  <c:y val="-0.126604735018531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</a:t>
                    </a:r>
                    <a:r>
                      <a:rPr lang="ru-RU" dirty="0" smtClean="0"/>
                      <a:t>из </a:t>
                    </a:r>
                    <a:r>
                      <a:rPr lang="ru-RU" dirty="0"/>
                      <a:t>претходне године
25%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финансијске и нефинансијске имовине</c:v>
                </c:pt>
                <c:pt idx="4">
                  <c:v>Сопствени и остали приходи индирект. корис.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624075692</c:v>
                </c:pt>
                <c:pt idx="1">
                  <c:v>58536204</c:v>
                </c:pt>
                <c:pt idx="2">
                  <c:v>19124000</c:v>
                </c:pt>
                <c:pt idx="3">
                  <c:v>0</c:v>
                </c:pt>
                <c:pt idx="4">
                  <c:v>14394000</c:v>
                </c:pt>
                <c:pt idx="5">
                  <c:v>241265478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718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7E-411E-A7EE-877B23681AA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7E-411E-A7EE-877B23681AA4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7E-411E-A7EE-877B23681AA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7E-411E-A7EE-877B23681AA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7E-411E-A7EE-877B23681AA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7E-411E-A7EE-877B23681AA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7E-411E-A7EE-877B23681AA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87E-411E-A7EE-877B23681AA4}"/>
              </c:ext>
            </c:extLst>
          </c:dPt>
          <c:dLbls>
            <c:dLbl>
              <c:idx val="0"/>
              <c:layout>
                <c:manualLayout>
                  <c:x val="6.3687724704673862E-2"/>
                  <c:y val="-9.4117647058823747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7E-411E-A7EE-877B23681AA4}"/>
                </c:ext>
              </c:extLst>
            </c:dLbl>
            <c:dLbl>
              <c:idx val="1"/>
              <c:layout>
                <c:manualLayout>
                  <c:x val="2.6707755521315213E-2"/>
                  <c:y val="2.084100663887629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28%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6435541859270673E-2"/>
                  <c:y val="-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7E-411E-A7EE-877B23681AA4}"/>
                </c:ext>
              </c:extLst>
            </c:dLbl>
            <c:dLbl>
              <c:idx val="3"/>
              <c:layout>
                <c:manualLayout>
                  <c:x val="-5.1361068310220852E-2"/>
                  <c:y val="-7.215686274509806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14%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4.3143297380585505E-2"/>
                  <c:y val="-3.7647058823530012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социјална </a:t>
                    </a:r>
                    <a:r>
                      <a:rPr lang="sr-Cyrl-RS" dirty="0"/>
                      <a:t>помоћ
</a:t>
                    </a:r>
                    <a:r>
                      <a:rPr lang="sr-Cyrl-R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7E-411E-A7EE-877B23681AA4}"/>
                </c:ext>
              </c:extLst>
            </c:dLbl>
            <c:dLbl>
              <c:idx val="5"/>
              <c:layout>
                <c:manualLayout>
                  <c:x val="-4.7252182845403716E-2"/>
                  <c:y val="-0.1098039215686282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7E-411E-A7EE-877B23681AA4}"/>
                </c:ext>
              </c:extLst>
            </c:dLbl>
            <c:dLbl>
              <c:idx val="6"/>
              <c:layout>
                <c:manualLayout>
                  <c:x val="1.8489984591679508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капитални издаци
</a:t>
                    </a:r>
                    <a:r>
                      <a:rPr lang="sr-Cyrl-RS" dirty="0" smtClean="0"/>
                      <a:t>19%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7E-411E-A7EE-877B23681AA4}"/>
                </c:ext>
              </c:extLst>
            </c:dLbl>
            <c:dLbl>
              <c:idx val="7"/>
              <c:layout>
                <c:manualLayout>
                  <c:x val="6.1633281972265024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средства </a:t>
                    </a:r>
                    <a:r>
                      <a:rPr lang="sr-Cyrl-RS" dirty="0"/>
                      <a:t>резерве 
</a:t>
                    </a:r>
                    <a:r>
                      <a:rPr lang="sr-Cyrl-RS" dirty="0" smtClean="0"/>
                      <a:t>3%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7E-411E-A7EE-877B23681AA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255919114</c:v>
                </c:pt>
                <c:pt idx="1">
                  <c:v>313459184</c:v>
                </c:pt>
                <c:pt idx="2">
                  <c:v>1000000</c:v>
                </c:pt>
                <c:pt idx="3">
                  <c:v>150807920</c:v>
                </c:pt>
                <c:pt idx="4">
                  <c:v>70979226</c:v>
                </c:pt>
                <c:pt idx="5">
                  <c:v>37507981</c:v>
                </c:pt>
                <c:pt idx="6">
                  <c:v>121829998</c:v>
                </c:pt>
                <c:pt idx="7">
                  <c:v>5891951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87E-411E-A7EE-877B23681AA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29473577590334"/>
          <c:y val="0.30811837507692902"/>
          <c:w val="0.40236148955495488"/>
          <c:h val="0.36484126984127324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16-44F9-9B73-F924052B0F54}"/>
                </c:ext>
              </c:extLst>
            </c:dLbl>
            <c:dLbl>
              <c:idx val="1"/>
              <c:layout>
                <c:manualLayout>
                  <c:x val="-7.4614393464711423E-2"/>
                  <c:y val="-0.1218569141832421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Комуналне делатности </a:t>
                    </a:r>
                    <a:r>
                      <a:rPr lang="sr-Cyrl-CS" dirty="0"/>
                      <a:t>
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16-44F9-9B73-F924052B0F54}"/>
                </c:ext>
              </c:extLst>
            </c:dLbl>
            <c:dLbl>
              <c:idx val="3"/>
              <c:layout>
                <c:manualLayout>
                  <c:x val="-4.0100311877246934E-2"/>
                  <c:y val="-4.0106405209331134E-2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Развој туризма</a:t>
                    </a:r>
                    <a:r>
                      <a:rPr lang="sr-Cyrl-CS" dirty="0"/>
                      <a:t>
2%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5.1136591162849902E-2"/>
                  <c:y val="-0.1510499909064169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Пољопривреда и рурални развој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16-44F9-9B73-F924052B0F54}"/>
                </c:ext>
              </c:extLst>
            </c:dLbl>
            <c:dLbl>
              <c:idx val="6"/>
              <c:layout>
                <c:manualLayout>
                  <c:x val="0.20060873774515578"/>
                  <c:y val="-8.92012958461406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Организација саобраћаја и саобраћајна инфраструктура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0.16843550218361183"/>
                  <c:y val="3.236166768550444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Предшколско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0.11782331941977638"/>
                  <c:y val="0.1269842182164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образовање и васпитање</a:t>
                    </a:r>
                    <a:r>
                      <a:rPr lang="ru-RU" dirty="0"/>
                      <a:t>
11%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3.8541956205273654E-2"/>
                  <c:y val="0.2155438312854660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Средње образовање и васпитање</a:t>
                    </a:r>
                  </a:p>
                  <a:p>
                    <a:r>
                      <a:rPr lang="ru-RU" dirty="0" smtClean="0"/>
                      <a:t>0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6.8192230864541736E-2"/>
                  <c:y val="0.2536849546942430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и дечија заштита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16-44F9-9B73-F924052B0F54}"/>
                </c:ext>
              </c:extLst>
            </c:dLbl>
            <c:dLbl>
              <c:idx val="12"/>
              <c:layout>
                <c:manualLayout>
                  <c:x val="-0.1970896658861884"/>
                  <c:y val="0.1871234013867409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layout>
                <c:manualLayout>
                  <c:x val="-0.2874831282418539"/>
                  <c:y val="8.05461734481274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layout>
                <c:manualLayout>
                  <c:x val="-4.7549355045391796E-2"/>
                  <c:y val="4.80293195247687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Опште услуге локалне самоуправе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15"/>
              <c:layout>
                <c:manualLayout>
                  <c:x val="-9.9483600533300659E-2"/>
                  <c:y val="2.053754377955698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систем локалне самоуправе</a:t>
                    </a:r>
                    <a:r>
                      <a:rPr lang="ru-RU" dirty="0"/>
                      <a:t>
6%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116-44F9-9B73-F924052B0F5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0</c:v>
                </c:pt>
                <c:pt idx="1">
                  <c:v>11900000</c:v>
                </c:pt>
                <c:pt idx="2">
                  <c:v>0</c:v>
                </c:pt>
                <c:pt idx="3">
                  <c:v>21397000</c:v>
                </c:pt>
                <c:pt idx="4">
                  <c:v>6130110</c:v>
                </c:pt>
                <c:pt idx="5">
                  <c:v>0</c:v>
                </c:pt>
                <c:pt idx="6">
                  <c:v>49428122</c:v>
                </c:pt>
                <c:pt idx="7">
                  <c:v>33560000</c:v>
                </c:pt>
                <c:pt idx="8">
                  <c:v>108423000</c:v>
                </c:pt>
                <c:pt idx="9">
                  <c:v>2500000</c:v>
                </c:pt>
                <c:pt idx="10">
                  <c:v>76522226</c:v>
                </c:pt>
                <c:pt idx="11">
                  <c:v>0</c:v>
                </c:pt>
                <c:pt idx="12">
                  <c:v>90014050</c:v>
                </c:pt>
                <c:pt idx="13">
                  <c:v>46835330</c:v>
                </c:pt>
                <c:pt idx="14">
                  <c:v>453753053</c:v>
                </c:pt>
                <c:pt idx="15">
                  <c:v>56932483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</a:t>
          </a:r>
          <a:r>
            <a:rPr lang="sr-Cyrl-RS" sz="1600" dirty="0" smtClean="0"/>
            <a:t>општине са </a:t>
          </a:r>
          <a:endParaRPr lang="sr-Cyrl-RS" sz="1600" dirty="0"/>
        </a:p>
        <a:p>
          <a:r>
            <a:rPr lang="sr-Cyrl-RS" sz="1600" dirty="0" smtClean="0"/>
            <a:t>Општинским већем</a:t>
          </a:r>
        </a:p>
        <a:p>
          <a:r>
            <a:rPr lang="sr-Cyrl-RS" sz="1600" dirty="0" smtClean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E102CD59-1CAD-49EA-9AA5-16E27A6ECDC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E0C2758D-222D-4258-AD6C-C6D1672AB1BE}" type="parTrans" cxnId="{4AC2FFD5-F3F8-4AEF-9150-E60A64BC60D2}">
      <dgm:prSet/>
      <dgm:spPr/>
      <dgm:t>
        <a:bodyPr/>
        <a:lstStyle/>
        <a:p>
          <a:endParaRPr lang="en-US"/>
        </a:p>
      </dgm:t>
    </dgm:pt>
    <dgm:pt modelId="{9252071F-0C2C-40A0-9D87-75DFFB2070B9}" type="sibTrans" cxnId="{4AC2FFD5-F3F8-4AEF-9150-E60A64BC60D2}">
      <dgm:prSet/>
      <dgm:spPr/>
      <dgm:t>
        <a:bodyPr/>
        <a:lstStyle/>
        <a:p>
          <a:endParaRPr lang="en-US"/>
        </a:p>
      </dgm:t>
    </dgm:pt>
    <dgm:pt modelId="{2F4F62AF-BBB3-4CEA-8E79-880F09B56B3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A3DFE02A-6023-4F7C-B000-8A843A8FDE2A}" type="parTrans" cxnId="{3C114D19-45C1-4E44-B708-2450A9E4B82F}">
      <dgm:prSet/>
      <dgm:spPr/>
      <dgm:t>
        <a:bodyPr/>
        <a:lstStyle/>
        <a:p>
          <a:endParaRPr lang="en-US"/>
        </a:p>
      </dgm:t>
    </dgm:pt>
    <dgm:pt modelId="{894CAEED-19B5-43F7-A042-BBA698DA57EA}" type="sibTrans" cxnId="{3C114D19-45C1-4E44-B708-2450A9E4B82F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6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6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6"/>
      <dgm:spPr/>
    </dgm:pt>
    <dgm:pt modelId="{26FE1052-C82D-4BB2-8303-E4D063782600}" type="pres">
      <dgm:prSet presAssocID="{BDD04F37-85A8-4736-987B-C65A16E753DF}" presName="Accent4" presStyleLbl="node1" presStyleIdx="3" presStyleCnt="6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6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6"/>
      <dgm:spPr/>
    </dgm:pt>
  </dgm:ptLst>
  <dgm:cxnLst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487FD65B-B6F4-4CE6-AC18-CBA1C7BC6CD8}" srcId="{2915701C-9177-4F63-BC4A-2A3F58667EEF}" destId="{EC086DEB-01FD-4650-84A6-3248233D6869}" srcOrd="3" destOrd="0" parTransId="{D8E22DAB-5022-49AE-91A6-20DF1C7017B2}" sibTransId="{EBD18A8D-98B2-4C8A-B1B4-4169A0689B2C}"/>
    <dgm:cxn modelId="{3C114D19-45C1-4E44-B708-2450A9E4B82F}" srcId="{2915701C-9177-4F63-BC4A-2A3F58667EEF}" destId="{2F4F62AF-BBB3-4CEA-8E79-880F09B56B36}" srcOrd="1" destOrd="0" parTransId="{A3DFE02A-6023-4F7C-B000-8A843A8FDE2A}" sibTransId="{894CAEED-19B5-43F7-A042-BBA698DA57EA}"/>
    <dgm:cxn modelId="{4AC2FFD5-F3F8-4AEF-9150-E60A64BC60D2}" srcId="{2915701C-9177-4F63-BC4A-2A3F58667EEF}" destId="{E102CD59-1CAD-49EA-9AA5-16E27A6ECDC6}" srcOrd="2" destOrd="0" parTransId="{E0C2758D-222D-4258-AD6C-C6D1672AB1BE}" sibTransId="{9252071F-0C2C-40A0-9D87-75DFFB2070B9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D9932761-9BDF-4FD0-8911-4ABD16EE8703}" srcId="{E102CD59-1CAD-49EA-9AA5-16E27A6ECDC6}" destId="{C8F2A349-D54D-4B85-BD78-BA70A66CB9EA}" srcOrd="0" destOrd="0" parTransId="{A965CD0E-CB5C-406E-AFDD-63697CFB0404}" sibTransId="{FDA33D62-3016-4584-BF43-2DBBB14A066A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37DBBC31-0F9C-4EEF-B983-1B1BD8728434}" srcId="{E102CD59-1CAD-49EA-9AA5-16E27A6ECDC6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</a:t>
          </a:r>
          <a:r>
            <a:rPr lang="sr-Cyrl-RS" sz="1400" dirty="0" smtClean="0"/>
            <a:t>финансија</a:t>
          </a:r>
          <a:r>
            <a:rPr lang="sr-Latn-RS" sz="1400" dirty="0" smtClean="0"/>
            <a:t> </a:t>
          </a:r>
          <a:r>
            <a:rPr lang="sr-Cyrl-RS" sz="1400" dirty="0" smtClean="0"/>
            <a:t>и Секретаријата финансија града Београда </a:t>
          </a:r>
          <a:r>
            <a:rPr lang="sr-Cyrl-RS" sz="1400" dirty="0"/>
            <a:t>за припрему одлуке о буџету за </a:t>
          </a:r>
          <a:r>
            <a:rPr lang="sr-Cyrl-RS" sz="1400" dirty="0" smtClean="0"/>
            <a:t>20</a:t>
          </a:r>
          <a:r>
            <a:rPr lang="en-US" sz="1400" dirty="0" smtClean="0"/>
            <a:t>2</a:t>
          </a:r>
          <a:r>
            <a:rPr lang="sr-Cyrl-RS" sz="1400" dirty="0" smtClean="0"/>
            <a:t>1.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 smtClean="0">
              <a:solidFill>
                <a:srgbClr val="FF0000"/>
              </a:solidFill>
            </a:rPr>
            <a:t>(</a:t>
          </a:r>
          <a:r>
            <a:rPr lang="en-US" sz="1300" dirty="0" smtClean="0">
              <a:solidFill>
                <a:srgbClr val="FF0000"/>
              </a:solidFill>
            </a:rPr>
            <a:t>900.074.315</a:t>
          </a:r>
          <a:r>
            <a:rPr lang="sr-Cyrl-RS" sz="1300" dirty="0" smtClean="0">
              <a:solidFill>
                <a:srgbClr val="FF0000"/>
              </a:solidFill>
            </a:rPr>
            <a:t>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(718.066.277)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(149.515.538)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32.492.500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4920" custScaleY="94180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15276" custScaleY="91218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en-US" dirty="0" smtClean="0">
              <a:solidFill>
                <a:srgbClr val="FF0000"/>
              </a:solidFill>
            </a:rPr>
            <a:t>900.074.315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en-US" dirty="0" smtClean="0"/>
            <a:t>6</a:t>
          </a:r>
          <a:r>
            <a:rPr lang="sr-Cyrl-RS" dirty="0" smtClean="0"/>
            <a:t>7</a:t>
          </a:r>
          <a:r>
            <a:rPr lang="en-US" dirty="0" smtClean="0"/>
            <a:t>0.</a:t>
          </a:r>
          <a:r>
            <a:rPr lang="sr-Cyrl-RS" dirty="0" smtClean="0"/>
            <a:t>6</a:t>
          </a:r>
          <a:r>
            <a:rPr lang="en-US" dirty="0" smtClean="0"/>
            <a:t>66.277</a:t>
          </a:r>
          <a:r>
            <a:rPr lang="sr-Cyrl-RS" dirty="0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en-US" dirty="0" smtClean="0">
              <a:solidFill>
                <a:srgbClr val="FF0000"/>
              </a:solidFill>
            </a:rPr>
            <a:t>17.092.500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en-US" dirty="0" smtClean="0">
              <a:solidFill>
                <a:srgbClr val="FF0000"/>
              </a:solidFill>
            </a:rPr>
            <a:t>47.</a:t>
          </a:r>
          <a:r>
            <a:rPr lang="sr-Cyrl-RS" dirty="0" smtClean="0">
              <a:solidFill>
                <a:srgbClr val="FF0000"/>
              </a:solidFill>
            </a:rPr>
            <a:t>4</a:t>
          </a:r>
          <a:r>
            <a:rPr lang="en-US" dirty="0" smtClean="0">
              <a:solidFill>
                <a:srgbClr val="FF0000"/>
              </a:solidFill>
            </a:rPr>
            <a:t>00.000</a:t>
          </a:r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 smtClean="0"/>
            <a:t>Сопствени приходи </a:t>
          </a:r>
        </a:p>
        <a:p>
          <a:pPr algn="ctr"/>
          <a:r>
            <a:rPr lang="en-US" dirty="0" smtClean="0">
              <a:solidFill>
                <a:srgbClr val="FF0000"/>
              </a:solidFill>
            </a:rPr>
            <a:t>15.400.000</a:t>
          </a:r>
          <a:r>
            <a:rPr lang="sr-Cyrl-RS" dirty="0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финансијске и нефинансијске  </a:t>
          </a:r>
          <a:r>
            <a:rPr lang="sr-Cyrl-RS" dirty="0"/>
            <a:t>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900" dirty="0"/>
            <a:t>Пренета средства из ранијих година</a:t>
          </a:r>
          <a:r>
            <a:rPr lang="sr-Latn-RS" sz="900" dirty="0"/>
            <a:t> </a:t>
          </a:r>
          <a:r>
            <a:rPr lang="sr-Cyrl-RS" sz="900" dirty="0" smtClean="0"/>
            <a:t> </a:t>
          </a:r>
          <a:r>
            <a:rPr lang="sr-Cyrl-RS" sz="900" dirty="0" smtClean="0">
              <a:solidFill>
                <a:srgbClr val="FF0000"/>
              </a:solidFill>
            </a:rPr>
            <a:t>149.515.538 </a:t>
          </a:r>
          <a:r>
            <a:rPr lang="sr-Cyrl-RS" sz="900" dirty="0" smtClean="0"/>
            <a:t>динара</a:t>
          </a:r>
          <a:endParaRPr lang="en-US" sz="9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 smtClean="0">
              <a:solidFill>
                <a:srgbClr val="FF0000"/>
              </a:solidFill>
            </a:rPr>
            <a:t>900.074.315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RS" dirty="0" smtClean="0">
              <a:solidFill>
                <a:srgbClr val="FF0000"/>
              </a:solidFill>
            </a:rPr>
            <a:t>367.583.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rgbClr val="FF0000"/>
              </a:solidFill>
            </a:rPr>
            <a:t>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 smtClean="0">
              <a:solidFill>
                <a:srgbClr val="FF0000"/>
              </a:solidFill>
            </a:rPr>
            <a:t>75.185.551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en-US" dirty="0" smtClean="0">
              <a:solidFill>
                <a:srgbClr val="FF0000"/>
              </a:solidFill>
            </a:rPr>
            <a:t>320.542.444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Социјална помоћ </a:t>
          </a:r>
          <a:r>
            <a:rPr lang="sr-Cyrl-RS" dirty="0" smtClean="0">
              <a:solidFill>
                <a:srgbClr val="FF0000"/>
              </a:solidFill>
            </a:rPr>
            <a:t>52.226.851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rgbClr val="FF0000"/>
              </a:solidFill>
            </a:rPr>
            <a:t>894.240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и издаци  </a:t>
          </a:r>
          <a:r>
            <a:rPr lang="sr-Cyrl-RS" dirty="0" smtClean="0">
              <a:solidFill>
                <a:srgbClr val="FF0000"/>
              </a:solidFill>
            </a:rPr>
            <a:t>67.011.000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 smtClean="0">
              <a:solidFill>
                <a:srgbClr val="FF0000"/>
              </a:solidFill>
            </a:rPr>
            <a:t>16.621.000 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71651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</a:t>
          </a:r>
          <a:r>
            <a:rPr lang="sr-Cyrl-RS" sz="1600" kern="1200" dirty="0" smtClean="0"/>
            <a:t>општине са 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Општинским већем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 Правобранилаштво општине</a:t>
          </a:r>
          <a:endParaRPr lang="en-US" sz="1600" kern="1200" dirty="0"/>
        </a:p>
      </dsp:txBody>
      <dsp:txXfrm>
        <a:off x="1171651" y="266763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041904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78710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660392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97300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253691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421587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65663" y="2506508"/>
          <a:ext cx="574836" cy="228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2285823"/>
              </a:lnTo>
              <a:lnTo>
                <a:pt x="574836" y="228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4156" y="3590496"/>
        <a:ext cx="117849" cy="117849"/>
      </dsp:txXfrm>
    </dsp:sp>
    <dsp:sp modelId="{EE8B77DA-77C5-46AD-80A2-BD307CFE9F0A}">
      <dsp:nvSpPr>
        <dsp:cNvPr id="0" name=""/>
        <dsp:cNvSpPr/>
      </dsp:nvSpPr>
      <dsp:spPr>
        <a:xfrm>
          <a:off x="1665663" y="2506508"/>
          <a:ext cx="574836" cy="163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638173"/>
              </a:lnTo>
              <a:lnTo>
                <a:pt x="574836" y="163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09679" y="3282193"/>
        <a:ext cx="86805" cy="86805"/>
      </dsp:txXfrm>
    </dsp:sp>
    <dsp:sp modelId="{531482B3-13DA-4E77-8EF9-7A508768A321}">
      <dsp:nvSpPr>
        <dsp:cNvPr id="0" name=""/>
        <dsp:cNvSpPr/>
      </dsp:nvSpPr>
      <dsp:spPr>
        <a:xfrm>
          <a:off x="1665663" y="2506508"/>
          <a:ext cx="574836" cy="9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997581"/>
              </a:lnTo>
              <a:lnTo>
                <a:pt x="574836" y="99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4298" y="2976516"/>
        <a:ext cx="57567" cy="57567"/>
      </dsp:txXfrm>
    </dsp:sp>
    <dsp:sp modelId="{F1903401-CDA9-4777-A04C-F19A89F110A0}">
      <dsp:nvSpPr>
        <dsp:cNvPr id="0" name=""/>
        <dsp:cNvSpPr/>
      </dsp:nvSpPr>
      <dsp:spPr>
        <a:xfrm>
          <a:off x="1665663" y="2506508"/>
          <a:ext cx="574836" cy="14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49632"/>
              </a:lnTo>
              <a:lnTo>
                <a:pt x="574836" y="149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232" y="2566475"/>
        <a:ext cx="29699" cy="29699"/>
      </dsp:txXfrm>
    </dsp:sp>
    <dsp:sp modelId="{25CF5DCC-0AE9-4D09-ABC1-8BE4D97FDFCB}">
      <dsp:nvSpPr>
        <dsp:cNvPr id="0" name=""/>
        <dsp:cNvSpPr/>
      </dsp:nvSpPr>
      <dsp:spPr>
        <a:xfrm>
          <a:off x="1665663" y="1063529"/>
          <a:ext cx="601393" cy="1442979"/>
        </a:xfrm>
        <a:custGeom>
          <a:avLst/>
          <a:gdLst/>
          <a:ahLst/>
          <a:cxnLst/>
          <a:rect l="0" t="0" r="0" b="0"/>
          <a:pathLst>
            <a:path>
              <a:moveTo>
                <a:pt x="0" y="1442979"/>
              </a:moveTo>
              <a:lnTo>
                <a:pt x="300696" y="1442979"/>
              </a:lnTo>
              <a:lnTo>
                <a:pt x="300696" y="0"/>
              </a:lnTo>
              <a:lnTo>
                <a:pt x="6013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7278" y="1745937"/>
        <a:ext cx="78164" cy="78164"/>
      </dsp:txXfrm>
    </dsp:sp>
    <dsp:sp modelId="{D1C52863-34A6-4E04-9740-6E0567681A8F}">
      <dsp:nvSpPr>
        <dsp:cNvPr id="0" name=""/>
        <dsp:cNvSpPr/>
      </dsp:nvSpPr>
      <dsp:spPr>
        <a:xfrm rot="16200000">
          <a:off x="-1219578" y="1700713"/>
          <a:ext cx="4158892" cy="1611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1219578" y="1700713"/>
        <a:ext cx="4158892" cy="1611591"/>
      </dsp:txXfrm>
    </dsp:sp>
    <dsp:sp modelId="{AD67EDBF-32B4-495C-A262-4812FBE80932}">
      <dsp:nvSpPr>
        <dsp:cNvPr id="0" name=""/>
        <dsp:cNvSpPr/>
      </dsp:nvSpPr>
      <dsp:spPr>
        <a:xfrm>
          <a:off x="2267057" y="55275"/>
          <a:ext cx="5454908" cy="2016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</a:t>
          </a:r>
          <a:r>
            <a:rPr lang="sr-Cyrl-RS" sz="1400" kern="1200" dirty="0" smtClean="0"/>
            <a:t>финансија</a:t>
          </a:r>
          <a:r>
            <a:rPr lang="sr-Latn-RS" sz="1400" kern="1200" dirty="0" smtClean="0"/>
            <a:t> </a:t>
          </a:r>
          <a:r>
            <a:rPr lang="sr-Cyrl-RS" sz="1400" kern="1200" dirty="0" smtClean="0"/>
            <a:t>и Секретаријата финансија града Београда </a:t>
          </a:r>
          <a:r>
            <a:rPr lang="sr-Cyrl-RS" sz="1400" kern="1200" dirty="0"/>
            <a:t>за припрему одлуке о буџету за 2018.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67057" y="55275"/>
        <a:ext cx="5454908" cy="2016509"/>
      </dsp:txXfrm>
    </dsp:sp>
    <dsp:sp modelId="{A288E7CD-845A-4B30-8D9E-0FCFF4059FF8}">
      <dsp:nvSpPr>
        <dsp:cNvPr id="0" name=""/>
        <dsp:cNvSpPr/>
      </dsp:nvSpPr>
      <dsp:spPr>
        <a:xfrm>
          <a:off x="2240499" y="2238233"/>
          <a:ext cx="5412916" cy="835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240499" y="2238233"/>
        <a:ext cx="5412916" cy="835817"/>
      </dsp:txXfrm>
    </dsp:sp>
    <dsp:sp modelId="{573F9BF2-AC82-43FC-A361-118085DB3D65}">
      <dsp:nvSpPr>
        <dsp:cNvPr id="0" name=""/>
        <dsp:cNvSpPr/>
      </dsp:nvSpPr>
      <dsp:spPr>
        <a:xfrm>
          <a:off x="2240499" y="3293118"/>
          <a:ext cx="5421912" cy="42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0499" y="3293118"/>
        <a:ext cx="5421912" cy="421943"/>
      </dsp:txXfrm>
    </dsp:sp>
    <dsp:sp modelId="{B2DE3A8A-BA09-499F-9C72-0630724E4538}">
      <dsp:nvSpPr>
        <dsp:cNvPr id="0" name=""/>
        <dsp:cNvSpPr/>
      </dsp:nvSpPr>
      <dsp:spPr>
        <a:xfrm>
          <a:off x="2240499" y="3934131"/>
          <a:ext cx="5422889" cy="4211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40499" y="3934131"/>
        <a:ext cx="5422889" cy="421102"/>
      </dsp:txXfrm>
    </dsp:sp>
    <dsp:sp modelId="{94F14A6F-3CD0-4A17-88D3-6F4D0EB2D4E6}">
      <dsp:nvSpPr>
        <dsp:cNvPr id="0" name=""/>
        <dsp:cNvSpPr/>
      </dsp:nvSpPr>
      <dsp:spPr>
        <a:xfrm>
          <a:off x="2240499" y="4574302"/>
          <a:ext cx="5450108" cy="436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0499" y="4574302"/>
        <a:ext cx="5450108" cy="436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 smtClean="0">
              <a:solidFill>
                <a:srgbClr val="FF0000"/>
              </a:solidFill>
            </a:rPr>
            <a:t>(643.199.692)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14943" y="551975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(241.265.478)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rgbClr val="FF0000"/>
              </a:solidFill>
            </a:rPr>
            <a:t>(957.395.374)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(72.930.204)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rgbClr val="FF0000"/>
              </a:solidFill>
            </a:rPr>
            <a:t>957.395.374 </a:t>
          </a:r>
          <a:r>
            <a:rPr lang="sr-Cyrl-RS" sz="2100" kern="1200" dirty="0" smtClean="0"/>
            <a:t>динара</a:t>
          </a:r>
          <a:endParaRPr lang="en-US" sz="2100" kern="1200" dirty="0"/>
        </a:p>
      </dsp:txBody>
      <dsp:txXfrm>
        <a:off x="1998781" y="1069517"/>
        <a:ext cx="2664411" cy="2664411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rgbClr val="FF0000"/>
              </a:solidFill>
            </a:rPr>
            <a:t>624.075.692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664884" y="475"/>
        <a:ext cx="1332205" cy="1332205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>
              <a:solidFill>
                <a:srgbClr val="FF0000"/>
              </a:solidFill>
            </a:rPr>
            <a:t>58.536.204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167563" y="868047"/>
        <a:ext cx="1332205" cy="1332205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rgbClr val="FF0000"/>
              </a:solidFill>
            </a:rPr>
            <a:t>19.124.000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80089" y="2589143"/>
        <a:ext cx="1332205" cy="1332205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Сопствени приходи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14.394.000</a:t>
          </a:r>
          <a:r>
            <a:rPr lang="sr-Cyrl-RS" sz="1000" kern="1200" dirty="0" smtClean="0"/>
            <a:t> динара</a:t>
          </a:r>
          <a:endParaRPr lang="en-US" sz="1000" kern="1200" dirty="0"/>
        </a:p>
      </dsp:txBody>
      <dsp:txXfrm>
        <a:off x="2664884" y="3470764"/>
        <a:ext cx="1332205" cy="1332205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финансијске и нефинансијске  </a:t>
          </a:r>
          <a:r>
            <a:rPr lang="sr-Cyrl-RS" sz="1000" kern="1200" dirty="0"/>
            <a:t>имовине  </a:t>
          </a:r>
          <a:r>
            <a:rPr lang="sr-Cyrl-RS" sz="1000" kern="1200" dirty="0" smtClean="0"/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2603192"/>
        <a:ext cx="1332205" cy="1332205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241.265.478</a:t>
          </a:r>
          <a:r>
            <a:rPr lang="sr-Cyrl-RS" sz="1000" kern="1200" dirty="0" smtClean="0"/>
            <a:t>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868047"/>
        <a:ext cx="1332205" cy="133220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76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karica.rs/artikal/352806/-odluka-o-izmeni-i-dopuni-odluke-o-budzetu-za-2021-godinu-rebalans-ii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ГРАДСКА ОПШТИНА ЧУКАРИЦА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</a:t>
            </a:r>
            <a:r>
              <a:rPr lang="sr-Cyrl-RS" dirty="0" smtClean="0"/>
              <a:t>О</a:t>
            </a:r>
            <a:r>
              <a:rPr lang="en-US" dirty="0" smtClean="0"/>
              <a:t> </a:t>
            </a:r>
            <a:r>
              <a:rPr lang="sr-Cyrl-RS" dirty="0" smtClean="0"/>
              <a:t>ИЗМЕНИ И ДОПУНИ ОДЛУКЕ О </a:t>
            </a:r>
            <a:r>
              <a:rPr lang="sr-Cyrl-RS" dirty="0"/>
              <a:t>БУЏЕТУ за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\\It0901\Razmena\grbovi\srednji grb Cukar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28604"/>
            <a:ext cx="80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=""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</a:t>
            </a:r>
            <a:r>
              <a:rPr lang="en-US" sz="3000" b="1" dirty="0" smtClean="0"/>
              <a:t>21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en-US" sz="2900" b="1" dirty="0" smtClean="0"/>
              <a:t>21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1781499"/>
              </p:ext>
            </p:extLst>
          </p:nvPr>
        </p:nvGraphicFramePr>
        <p:xfrm>
          <a:off x="1071538" y="164305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6327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</a:t>
            </a:r>
            <a:r>
              <a:rPr lang="en-US" dirty="0" smtClean="0"/>
              <a:t>1</a:t>
            </a:r>
            <a:r>
              <a:rPr lang="sr-Cyrl-RS" dirty="0" smtClean="0"/>
              <a:t>. </a:t>
            </a:r>
            <a:r>
              <a:rPr lang="sr-Cyrl-RS" dirty="0"/>
              <a:t>години су се </a:t>
            </a:r>
            <a:r>
              <a:rPr lang="sr-Cyrl-RS" dirty="0" smtClean="0"/>
              <a:t>повећали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 за </a:t>
            </a:r>
            <a:r>
              <a:rPr lang="en-US" dirty="0" smtClean="0"/>
              <a:t>122</a:t>
            </a:r>
            <a:r>
              <a:rPr lang="sr-Cyrl-RS" dirty="0" smtClean="0"/>
              <a:t> </a:t>
            </a:r>
            <a:r>
              <a:rPr lang="sr-Cyrl-RS" dirty="0" smtClean="0"/>
              <a:t>милиона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8,36</a:t>
            </a:r>
            <a:r>
              <a:rPr lang="sr-Cyrl-RS" dirty="0" smtClean="0"/>
              <a:t> </a:t>
            </a:r>
            <a:r>
              <a:rPr lang="sr-Cyrl-RS" dirty="0" smtClean="0"/>
              <a:t>%, док су пренета средства у 20</a:t>
            </a:r>
            <a:r>
              <a:rPr lang="en-US" dirty="0" smtClean="0"/>
              <a:t>2</a:t>
            </a:r>
            <a:r>
              <a:rPr lang="sr-Cyrl-RS" dirty="0" smtClean="0"/>
              <a:t>1. години повећана за 14 милион</a:t>
            </a:r>
            <a:r>
              <a:rPr lang="en-US" dirty="0" smtClean="0"/>
              <a:t>a</a:t>
            </a:r>
            <a:r>
              <a:rPr lang="sr-Cyrl-RS" dirty="0" smtClean="0"/>
              <a:t> динара. Укупан обим буџета </a:t>
            </a:r>
            <a:r>
              <a:rPr lang="sr-Latn-RS" dirty="0" smtClean="0"/>
              <a:t>(</a:t>
            </a:r>
            <a:r>
              <a:rPr lang="sr-Cyrl-RS" dirty="0" smtClean="0"/>
              <a:t>приходи + примања + пренета средства) у 202</a:t>
            </a:r>
            <a:r>
              <a:rPr lang="en-US" dirty="0" smtClean="0"/>
              <a:t>1</a:t>
            </a:r>
            <a:r>
              <a:rPr lang="sr-Cyrl-RS" dirty="0" smtClean="0"/>
              <a:t>. години повећан је за </a:t>
            </a:r>
            <a:r>
              <a:rPr lang="sr-Cyrl-RS" dirty="0" smtClean="0"/>
              <a:t>1</a:t>
            </a:r>
            <a:r>
              <a:rPr lang="en-US" dirty="0" smtClean="0"/>
              <a:t>37</a:t>
            </a:r>
            <a:r>
              <a:rPr lang="sr-Cyrl-RS" dirty="0" smtClean="0"/>
              <a:t> </a:t>
            </a:r>
            <a:r>
              <a:rPr lang="sr-Cyrl-RS" dirty="0" smtClean="0"/>
              <a:t>милиона динара.</a:t>
            </a:r>
            <a:endParaRPr lang="en-US" dirty="0" smtClean="0"/>
          </a:p>
          <a:p>
            <a:pPr lvl="3" algn="just"/>
            <a:endParaRPr lang="en-US" dirty="0" smtClean="0"/>
          </a:p>
          <a:p>
            <a:pPr lvl="3" algn="just"/>
            <a:endParaRPr lang="en-US" dirty="0" smtClean="0"/>
          </a:p>
          <a:p>
            <a:pPr lvl="3" algn="just"/>
            <a:endParaRPr lang="sr-Cyrl-RS" dirty="0" smtClean="0"/>
          </a:p>
          <a:p>
            <a:pPr lvl="3" algn="just"/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928794" y="3357562"/>
            <a:ext cx="6754836" cy="2571769"/>
          </a:xfrm>
        </p:spPr>
        <p:txBody>
          <a:bodyPr>
            <a:normAutofit fontScale="25000" lnSpcReduction="20000"/>
          </a:bodyPr>
          <a:lstStyle/>
          <a:p>
            <a:pPr marL="0" indent="0"/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/>
            <a:endParaRPr lang="en-US" sz="8000" b="1" dirty="0" smtClean="0">
              <a:solidFill>
                <a:srgbClr val="0070C0"/>
              </a:solidFill>
            </a:endParaRPr>
          </a:p>
          <a:p>
            <a:pPr marL="0" indent="0"/>
            <a:r>
              <a:rPr lang="en-US" sz="8000" b="1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Порески приходи </a:t>
            </a:r>
            <a:r>
              <a:rPr lang="sr-Cyrl-RS" sz="8000" dirty="0" smtClean="0"/>
              <a:t>су повећани за </a:t>
            </a:r>
            <a:r>
              <a:rPr lang="en-US" sz="8000" dirty="0" smtClean="0"/>
              <a:t>84</a:t>
            </a:r>
            <a:r>
              <a:rPr lang="sr-Cyrl-RS" sz="8000" dirty="0" smtClean="0"/>
              <a:t> милиона динара.</a:t>
            </a:r>
          </a:p>
          <a:p>
            <a:pPr marL="0" lvl="0" indent="0"/>
            <a:r>
              <a:rPr lang="en-US" sz="8000" b="1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Сопствени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 повећани за 3 милиона динара.</a:t>
            </a:r>
          </a:p>
          <a:p>
            <a:pPr marL="0" lvl="0" indent="0"/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Непорески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повећани </a:t>
            </a:r>
            <a:r>
              <a:rPr lang="sr-Cyrl-RS" sz="8000" dirty="0" smtClean="0">
                <a:latin typeface="Calibri" panose="020F0502020204030204" pitchFamily="34" charset="0"/>
              </a:rPr>
              <a:t>за </a:t>
            </a:r>
            <a:r>
              <a:rPr lang="sr-Cyrl-RS" sz="8000" dirty="0" smtClean="0">
                <a:latin typeface="Calibri" panose="020F0502020204030204" pitchFamily="34" charset="0"/>
              </a:rPr>
              <a:t>3</a:t>
            </a:r>
            <a:r>
              <a:rPr lang="en-US" sz="8000" dirty="0" smtClean="0">
                <a:latin typeface="Calibri" panose="020F0502020204030204" pitchFamily="34" charset="0"/>
              </a:rPr>
              <a:t>2</a:t>
            </a:r>
            <a:r>
              <a:rPr lang="sr-Cyrl-RS" sz="8000" dirty="0" smtClean="0">
                <a:latin typeface="Calibri" panose="020F0502020204030204" pitchFamily="34" charset="0"/>
              </a:rPr>
              <a:t> </a:t>
            </a:r>
            <a:r>
              <a:rPr lang="sr-Cyrl-RS" sz="8000" dirty="0" smtClean="0">
                <a:latin typeface="Calibri" panose="020F0502020204030204" pitchFamily="34" charset="0"/>
              </a:rPr>
              <a:t>милиона </a:t>
            </a:r>
            <a:r>
              <a:rPr lang="sr-Cyrl-RS" sz="8000" dirty="0" smtClean="0"/>
              <a:t>динара.</a:t>
            </a:r>
            <a:endParaRPr lang="en-US" sz="8000" dirty="0" smtClean="0"/>
          </a:p>
          <a:p>
            <a:pPr marL="0" lvl="0" indent="0"/>
            <a:r>
              <a:rPr lang="sr-Cyrl-RS" sz="8000" b="1" dirty="0" smtClean="0">
                <a:solidFill>
                  <a:srgbClr val="0070C0"/>
                </a:solidFill>
              </a:rPr>
              <a:t>Донације и трансфери</a:t>
            </a:r>
            <a:r>
              <a:rPr lang="sr-Cyrl-RS" sz="8000" dirty="0" smtClean="0">
                <a:solidFill>
                  <a:srgbClr val="FF0000"/>
                </a:solidFill>
              </a:rPr>
              <a:t> </a:t>
            </a:r>
            <a:r>
              <a:rPr lang="sr-Cyrl-RS" sz="8000" dirty="0" smtClean="0"/>
              <a:t>су повећани за </a:t>
            </a:r>
            <a:r>
              <a:rPr lang="en-US" sz="8000" dirty="0" smtClean="0"/>
              <a:t>3</a:t>
            </a:r>
            <a:r>
              <a:rPr lang="sr-Cyrl-RS" sz="8000" dirty="0" smtClean="0"/>
              <a:t> милиона динара</a:t>
            </a:r>
            <a:r>
              <a:rPr lang="en-US" sz="8000" dirty="0" smtClean="0"/>
              <a:t>.</a:t>
            </a:r>
            <a:endParaRPr lang="sr-Cyrl-RS" sz="8000" dirty="0" smtClean="0"/>
          </a:p>
          <a:p>
            <a:pPr marL="0" lvl="0" indent="0">
              <a:buNone/>
            </a:pPr>
            <a:endParaRPr lang="en-US" sz="3400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32" y="3071810"/>
            <a:ext cx="6686568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214686"/>
            <a:ext cx="485775" cy="1214446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643446"/>
            <a:ext cx="485775" cy="1357323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</a:t>
            </a:r>
            <a:r>
              <a:rPr lang="en-US" sz="1700" dirty="0" smtClean="0"/>
              <a:t>1</a:t>
            </a:r>
            <a:r>
              <a:rPr lang="sr-Cyrl-RS" sz="1700" dirty="0" smtClean="0"/>
              <a:t>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900.074.315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</a:t>
            </a:r>
            <a:r>
              <a:rPr lang="en-US" sz="3000" b="1" dirty="0" smtClean="0"/>
              <a:t>1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08319958"/>
              </p:ext>
            </p:extLst>
          </p:nvPr>
        </p:nvGraphicFramePr>
        <p:xfrm>
          <a:off x="1142976" y="1857364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2021.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2020.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2021. </a:t>
            </a:r>
            <a:r>
              <a:rPr lang="sr-Cyrl-RS" sz="2000" dirty="0"/>
              <a:t>години су се </a:t>
            </a:r>
            <a:r>
              <a:rPr lang="sr-Cyrl-RS" sz="2000" dirty="0" smtClean="0"/>
              <a:t>повећали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202</a:t>
            </a:r>
            <a:r>
              <a:rPr lang="en-US" sz="2000" dirty="0" smtClean="0"/>
              <a:t>0</a:t>
            </a:r>
            <a:r>
              <a:rPr lang="sr-Cyrl-RS" sz="2000" dirty="0" smtClean="0"/>
              <a:t>. </a:t>
            </a:r>
            <a:r>
              <a:rPr lang="sr-Cyrl-RS" sz="2000" dirty="0"/>
              <a:t>годину за </a:t>
            </a:r>
            <a:r>
              <a:rPr lang="sr-Cyrl-RS" sz="2000" dirty="0" smtClean="0"/>
              <a:t>1</a:t>
            </a:r>
            <a:r>
              <a:rPr lang="en-US" sz="2000" dirty="0" smtClean="0"/>
              <a:t>37</a:t>
            </a:r>
            <a:r>
              <a:rPr lang="sr-Cyrl-RS" sz="2000" dirty="0" smtClean="0"/>
              <a:t> </a:t>
            </a:r>
            <a:r>
              <a:rPr lang="sr-Cyrl-RS" sz="2000" dirty="0" smtClean="0"/>
              <a:t>милиона </a:t>
            </a:r>
            <a:r>
              <a:rPr lang="sr-Cyrl-RS" sz="2000" dirty="0"/>
              <a:t>динара, односно </a:t>
            </a:r>
            <a:r>
              <a:rPr lang="sr-Cyrl-RS" sz="2000" dirty="0" smtClean="0"/>
              <a:t>за</a:t>
            </a:r>
            <a:r>
              <a:rPr lang="sr-Cyrl-R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8,47</a:t>
            </a:r>
            <a:r>
              <a:rPr lang="sr-Cyrl-RS" sz="2000" dirty="0" smtClean="0"/>
              <a:t>%.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/>
          </a:bodyPr>
          <a:lstStyle/>
          <a:p>
            <a:pPr lvl="0"/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Дотације и трансфери </a:t>
            </a:r>
            <a:r>
              <a:rPr lang="sr-Cyrl-RS" sz="1700" dirty="0" smtClean="0"/>
              <a:t>су смањени за 18 милиона динара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;</a:t>
            </a:r>
            <a:endParaRPr lang="en-US" sz="1700" b="1" dirty="0">
              <a:solidFill>
                <a:schemeClr val="hlink"/>
              </a:solidFill>
              <a:latin typeface="+mj-lt"/>
              <a:ea typeface="SimSun" panose="02010600030101010101" pitchFamily="2" charset="-12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Субвенције</a:t>
            </a:r>
            <a:r>
              <a:rPr lang="sr-Cyrl-RS" sz="1700" b="1" dirty="0" smtClean="0">
                <a:solidFill>
                  <a:srgbClr val="FF0000"/>
                </a:solidFill>
              </a:rPr>
              <a:t> /</a:t>
            </a:r>
            <a:r>
              <a:rPr lang="sr-Cyrl-RS" sz="1700" dirty="0" smtClean="0"/>
              <a:t>;</a:t>
            </a:r>
            <a:endParaRPr lang="en-US" sz="1700" dirty="0"/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 </a:t>
            </a:r>
            <a:r>
              <a:rPr lang="sr-Cyrl-RS" sz="1700" dirty="0" smtClean="0"/>
              <a:t>су смањени за 4 милиона динара</a:t>
            </a:r>
            <a:r>
              <a:rPr lang="en-US" sz="1700" dirty="0" smtClean="0"/>
              <a:t>.</a:t>
            </a:r>
            <a:endParaRPr lang="sr-Cyrl-RS" sz="1700" b="1" dirty="0" smtClean="0"/>
          </a:p>
          <a:p>
            <a:pPr>
              <a:defRPr/>
            </a:pPr>
            <a:endParaRPr lang="sr-Latn-RS" altLang="en-US" sz="17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4546" y="4214819"/>
            <a:ext cx="6143668" cy="200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запослене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/>
              <a:t>повећани су за </a:t>
            </a:r>
            <a:r>
              <a:rPr lang="sr-Cyrl-RS" sz="1700" dirty="0" smtClean="0"/>
              <a:t>1</a:t>
            </a:r>
            <a:r>
              <a:rPr lang="en-US" sz="1700" dirty="0" smtClean="0"/>
              <a:t>7</a:t>
            </a:r>
            <a:r>
              <a:rPr lang="sr-Cyrl-RS" sz="1700" dirty="0" smtClean="0"/>
              <a:t> </a:t>
            </a:r>
            <a:r>
              <a:rPr lang="sr-Cyrl-RS" sz="1700" dirty="0" smtClean="0"/>
              <a:t>милиона </a:t>
            </a:r>
            <a:r>
              <a:rPr lang="sr-Cyrl-RS" sz="1700" dirty="0"/>
              <a:t>динара</a:t>
            </a:r>
            <a:r>
              <a:rPr lang="sr-Cyrl-RS" sz="1700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 </a:t>
            </a:r>
            <a:r>
              <a:rPr lang="sr-Cyrl-RS" sz="1700" dirty="0" smtClean="0"/>
              <a:t>су повећани за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smtClean="0">
                <a:cs typeface="Arial" pitchFamily="34" charset="0"/>
              </a:rPr>
              <a:t>89</a:t>
            </a:r>
            <a:r>
              <a:rPr lang="sr-Cyrl-RS" sz="1700" dirty="0" smtClean="0">
                <a:cs typeface="Arial" pitchFamily="34" charset="0"/>
              </a:rPr>
              <a:t> </a:t>
            </a:r>
            <a:r>
              <a:rPr lang="sr-Cyrl-RS" sz="1700" dirty="0" smtClean="0">
                <a:cs typeface="Arial" pitchFamily="34" charset="0"/>
              </a:rPr>
              <a:t>милиона динара</a:t>
            </a:r>
            <a:r>
              <a:rPr lang="sr-Cyrl-RS" altLang="en-US" sz="1700" dirty="0" smtClean="0">
                <a:cs typeface="Arial" panose="020B0604020202020204" pitchFamily="34" charset="0"/>
              </a:rPr>
              <a:t>;</a:t>
            </a: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RS" altLang="en-U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повећана за</a:t>
            </a: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700" dirty="0" smtClean="0">
                <a:cs typeface="Arial" panose="020B0604020202020204" pitchFamily="34" charset="0"/>
              </a:rPr>
              <a:t>3 милиона динара;</a:t>
            </a:r>
            <a:endParaRPr lang="sr-Cyrl-RS" sz="1700" b="1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sr-Cyrl-RS" altLang="en-U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расходи </a:t>
            </a:r>
            <a:r>
              <a:rPr lang="sr-Cyrl-R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су повећани </a:t>
            </a:r>
            <a:r>
              <a:rPr lang="sr-Cyrl-RS" altLang="en-US" sz="1700" dirty="0"/>
              <a:t>за </a:t>
            </a:r>
            <a:r>
              <a:rPr lang="sr-Cyrl-RS" altLang="en-US" sz="1700" dirty="0" smtClean="0"/>
              <a:t>2</a:t>
            </a:r>
            <a:r>
              <a:rPr lang="en-US" altLang="en-US" sz="1700" dirty="0" smtClean="0"/>
              <a:t>6</a:t>
            </a:r>
            <a:r>
              <a:rPr lang="sr-Cyrl-RS" altLang="en-US" sz="1700" dirty="0" smtClean="0"/>
              <a:t> </a:t>
            </a:r>
            <a:r>
              <a:rPr lang="sr-Cyrl-RS" altLang="en-US" sz="1700" dirty="0" smtClean="0"/>
              <a:t>милиона динара;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издаци </a:t>
            </a:r>
            <a:r>
              <a:rPr lang="sr-Cyrl-RS" sz="1700" dirty="0" smtClean="0"/>
              <a:t>су</a:t>
            </a: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 smtClean="0"/>
              <a:t>повећани су 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en-US" sz="1700" dirty="0" smtClean="0">
                <a:cs typeface="Arial" panose="020B0604020202020204" pitchFamily="34" charset="0"/>
              </a:rPr>
              <a:t>23</a:t>
            </a:r>
            <a:r>
              <a:rPr lang="sr-Cyrl-RS" sz="1700" dirty="0" smtClean="0">
                <a:cs typeface="Arial" panose="020B0604020202020204" pitchFamily="34" charset="0"/>
              </a:rPr>
              <a:t> милиона динара.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Cyrl-RS" alt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2643182"/>
            <a:ext cx="652489" cy="1357322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4429132"/>
            <a:ext cx="714380" cy="1500198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1730198"/>
              </p:ext>
            </p:extLst>
          </p:nvPr>
        </p:nvGraphicFramePr>
        <p:xfrm>
          <a:off x="91846" y="980729"/>
          <a:ext cx="8960308" cy="57332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/>
                        <a:t>Средства из Одлуке о измени и допуни одлуке о буџету за 202</a:t>
                      </a:r>
                      <a:r>
                        <a:rPr lang="en-US" sz="1200" dirty="0" smtClean="0"/>
                        <a:t>1</a:t>
                      </a:r>
                      <a:r>
                        <a:rPr lang="sr-Cyrl-RS" sz="1200" dirty="0" smtClean="0"/>
                        <a:t>. 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1.932.500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0,22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9.800.000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1,09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24.595.374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2,73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0,45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49.623.000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5,51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8.200.000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0,91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49.827.976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5,54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69.081.968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7,67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800.000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0,09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77.514.560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8,61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59.786.770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6,64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485.341.216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53,92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59.570.951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6,62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900.074.315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100,0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5602" name="Picture 2" descr="Резултат слика за gradska opština čukar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85728"/>
            <a:ext cx="8286808" cy="2571768"/>
          </a:xfrm>
          <a:prstGeom prst="rect">
            <a:avLst/>
          </a:prstGeom>
          <a:noFill/>
        </p:spPr>
      </p:pic>
      <p:pic>
        <p:nvPicPr>
          <p:cNvPr id="25604" name="Picture 4" descr="d3f82b8da377274dda14cddc364929f5_11067945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071810"/>
            <a:ext cx="8348627" cy="330517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21884230"/>
              </p:ext>
            </p:extLst>
          </p:nvPr>
        </p:nvGraphicFramePr>
        <p:xfrm>
          <a:off x="857224" y="150017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97567911"/>
              </p:ext>
            </p:extLst>
          </p:nvPr>
        </p:nvGraphicFramePr>
        <p:xfrm>
          <a:off x="714348" y="1500174"/>
          <a:ext cx="7417395" cy="305241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20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56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71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325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66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</a:t>
                      </a:r>
                      <a:r>
                        <a:rPr lang="sr-Cyrl-RS" sz="1200" dirty="0" smtClean="0"/>
                        <a:t>измени и допуни одлуке о буџету </a:t>
                      </a:r>
                      <a:r>
                        <a:rPr lang="sr-Cyrl-RS" sz="1200" dirty="0"/>
                        <a:t>за </a:t>
                      </a:r>
                      <a:r>
                        <a:rPr lang="sr-Cyrl-RS" sz="1200" dirty="0" smtClean="0"/>
                        <a:t>202</a:t>
                      </a:r>
                      <a:r>
                        <a:rPr lang="en-US" sz="1200" dirty="0" smtClean="0"/>
                        <a:t>1</a:t>
                      </a:r>
                      <a:r>
                        <a:rPr lang="sr-Cyrl-RS" sz="1200" dirty="0" smtClean="0"/>
                        <a:t>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16.067.951,00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1,79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</a:t>
                      </a:r>
                      <a:r>
                        <a:rPr lang="sr-Cyrl-RS" sz="1500" dirty="0" smtClean="0">
                          <a:effectLst/>
                          <a:latin typeface="+mn-lt"/>
                          <a:ea typeface="Times New Roman"/>
                        </a:rPr>
                        <a:t>и Веће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43.503.000,00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4,83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713.333.430,00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79,82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11.950.000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1,33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КУ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Културни центар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53.524.560,00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5,95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КУ Галерија</a:t>
                      </a:r>
                      <a:r>
                        <a:rPr lang="sr-Cyrl-RS" sz="1500" baseline="0" dirty="0" smtClean="0">
                          <a:effectLst/>
                        </a:rPr>
                        <a:t> `73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12.100.000,00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1,34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84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Спортска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25.000.000,00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2,78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8.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Туристичка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24.595.374,00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2,72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77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900.074.315,00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sr-Cyrl-RS" dirty="0" smtClean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Уколико сте заинтересовани да сагледате у целини Одлуку о измени и допуни Одлуке о буџету градске општине Чукарица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за 202</a:t>
            </a:r>
            <a:r>
              <a:rPr lang="en-US" dirty="0" smtClean="0"/>
              <a:t>1</a:t>
            </a:r>
            <a:r>
              <a:rPr lang="sr-Cyrl-RS" dirty="0" smtClean="0"/>
              <a:t>. годину, исту можете преузети на следећем линку интернет странице општинскеуправе: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https://www.cukarica.rs/artikal/352806/-odluka-o-izmeni-i-dopuni-odluke-o-budzetu-za-2021-godinu-rebalans-ii.php</a:t>
            </a:r>
            <a:endParaRPr lang="sr-Cyrl-R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r-Cyrl-R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sr-Cyrl-RS" dirty="0" smtClean="0"/>
              <a:t>Такође Вас обавештавамо да, у циљу свеобухватније анализе, Одлуку о консолидованом завршном рачуну буџета за 20</a:t>
            </a:r>
            <a:r>
              <a:rPr lang="en-US" dirty="0" smtClean="0"/>
              <a:t>20</a:t>
            </a:r>
            <a:r>
              <a:rPr lang="sr-Cyrl-RS" dirty="0" smtClean="0"/>
              <a:t>. годину са Годишњим извештајем о учинку програма можете наћи на сајту општине.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079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заједницу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dirty="0" smtClean="0"/>
              <a:t>градске општине Чукарица за 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Чукарице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Срђан Коларић</a:t>
            </a:r>
            <a:endParaRPr lang="sr-Cyrl-RS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 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Месне заједнице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Галерија `73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С</a:t>
            </a:r>
            <a:r>
              <a:rPr lang="ru-RU" altLang="en-US" sz="1700" dirty="0" smtClean="0">
                <a:cs typeface="Calibri" panose="020F0502020204030204" pitchFamily="34" charset="0"/>
              </a:rPr>
              <a:t>портска организација Чукарица</a:t>
            </a:r>
            <a:endParaRPr lang="en-US" altLang="en-US" sz="17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700" dirty="0" smtClean="0">
                <a:cs typeface="Calibri" panose="020F0502020204030204" pitchFamily="34" charset="0"/>
              </a:rPr>
              <a:t>     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Туристичка организација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	- 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(Црвени крст Чукарице,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>
                <a:cs typeface="Calibri" panose="020F0502020204030204" pitchFamily="34" charset="0"/>
              </a:rPr>
              <a:t>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градску општину Чукарица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643702" y="1785926"/>
            <a:ext cx="1857388" cy="1714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Индиректни корисници буџета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857224" y="3643314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5913323"/>
              </p:ext>
            </p:extLst>
          </p:nvPr>
        </p:nvGraphicFramePr>
        <p:xfrm>
          <a:off x="539552" y="1214422"/>
          <a:ext cx="7749480" cy="501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</a:t>
            </a:r>
            <a:r>
              <a:rPr lang="sr-Cyrl-RS" sz="1700" dirty="0" smtClean="0"/>
              <a:t>1.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</a:t>
            </a:r>
            <a:r>
              <a:rPr lang="sr-Cyrl-RS" sz="1700" dirty="0" smtClean="0"/>
              <a:t>измени и допуни одлуке о буџету 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21</a:t>
            </a:r>
            <a:r>
              <a:rPr lang="sr-Cyrl-RS" sz="1700" dirty="0" smtClean="0"/>
              <a:t>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718</a:t>
            </a:r>
            <a:r>
              <a:rPr lang="sr-Cyrl-RS" sz="1700" dirty="0" smtClean="0"/>
              <a:t> милион</a:t>
            </a:r>
            <a:r>
              <a:rPr lang="en-US" sz="1700" dirty="0" smtClean="0"/>
              <a:t>a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sr-Cyrl-RS" sz="1700" dirty="0" smtClean="0"/>
              <a:t>149 милион</a:t>
            </a:r>
            <a:r>
              <a:rPr lang="en-US" sz="1700" dirty="0" smtClean="0"/>
              <a:t>a</a:t>
            </a:r>
            <a:r>
              <a:rPr lang="sr-Cyrl-RS" sz="1700" dirty="0" smtClean="0"/>
              <a:t> </a:t>
            </a:r>
            <a:r>
              <a:rPr lang="sr-Cyrl-RS" sz="1700" dirty="0"/>
              <a:t>динара и </a:t>
            </a:r>
            <a:r>
              <a:rPr lang="sr-Cyrl-RS" sz="1700" dirty="0" smtClean="0"/>
              <a:t>средстава </a:t>
            </a:r>
            <a:r>
              <a:rPr lang="sr-Cyrl-RS" sz="1700" dirty="0"/>
              <a:t>из осталих извора у износу од </a:t>
            </a:r>
            <a:r>
              <a:rPr lang="en-US" sz="1700" dirty="0" smtClean="0"/>
              <a:t>32</a:t>
            </a:r>
            <a:r>
              <a:rPr lang="sr-Cyrl-RS" sz="1700" dirty="0" smtClean="0"/>
              <a:t> милиона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900</a:t>
            </a:r>
            <a:r>
              <a:rPr lang="sr-Cyrl-RS" sz="3600" b="1" dirty="0" smtClean="0"/>
              <a:t>милион</a:t>
            </a:r>
            <a:r>
              <a:rPr lang="en-US" sz="3600" b="1" dirty="0" smtClean="0"/>
              <a:t>a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4809</TotalTime>
  <Words>1802</Words>
  <Application>Microsoft Office PowerPoint</Application>
  <PresentationFormat>On-screen Show (4:3)</PresentationFormat>
  <Paragraphs>346</Paragraphs>
  <Slides>22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ГРАДСКА ОПШТИНА ЧУКАРИЦА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2021. годину</vt:lpstr>
      <vt:lpstr>Структура планираних прихода и примања за 2021. годину</vt:lpstr>
      <vt:lpstr>Шта се променило у односу на 2020. годину?</vt:lpstr>
      <vt:lpstr>На шта се троше јавна средства?</vt:lpstr>
      <vt:lpstr>Slide 15</vt:lpstr>
      <vt:lpstr>Структура планираних расхода и издатака буџета за 2021. годину</vt:lpstr>
      <vt:lpstr>Структура планираних расхода и издатака буџета за 2021. годину</vt:lpstr>
      <vt:lpstr>Шта се променило у односу на 2020.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gdzinovic</cp:lastModifiedBy>
  <cp:revision>574</cp:revision>
  <cp:lastPrinted>2018-01-29T14:26:33Z</cp:lastPrinted>
  <dcterms:created xsi:type="dcterms:W3CDTF">2006-08-16T00:00:00Z</dcterms:created>
  <dcterms:modified xsi:type="dcterms:W3CDTF">2021-07-07T06:59:25Z</dcterms:modified>
</cp:coreProperties>
</file>