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39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88"/>
          <c:y val="0.33374488188976958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159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08E-2"/>
                  <c:y val="-0.24632088438429689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326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59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673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15E-2"/>
                  <c:y val="2.08410066388762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943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605E-2"/>
                  <c:y val="-0.1098039215686281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29"/>
          <c:y val="0.30811837507692852"/>
          <c:w val="0.40236148955495415"/>
          <c:h val="0.36484126984127274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3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5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542E-2"/>
                  <c:y val="0.2536849546942425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346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9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20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Latn-RS" sz="1300" dirty="0" smtClean="0">
              <a:solidFill>
                <a:schemeClr val="bg1"/>
              </a:solidFill>
            </a:rPr>
            <a:t>(</a:t>
          </a:r>
          <a:r>
            <a:rPr lang="sr-Cyrl-RS" sz="1300" dirty="0" smtClean="0">
              <a:solidFill>
                <a:srgbClr val="FF0000"/>
              </a:solidFill>
            </a:rPr>
            <a:t>762.764.041)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(601.087.968)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(135.181.574)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(26.494.499)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US" dirty="0" smtClean="0">
              <a:solidFill>
                <a:srgbClr val="FF0000"/>
              </a:solidFill>
            </a:rPr>
            <a:t>762.764.041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>
              <a:solidFill>
                <a:srgbClr val="FF0000"/>
              </a:solidFill>
            </a:rPr>
            <a:t>586.485.968 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14.155.750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14.602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>
              <a:solidFill>
                <a:srgbClr val="FF0000"/>
              </a:solidFill>
            </a:rPr>
            <a:t>12.338.749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</a:t>
          </a:r>
          <a:r>
            <a:rPr lang="en-US" sz="1000" dirty="0" smtClean="0">
              <a:solidFill>
                <a:srgbClr val="FF0000"/>
              </a:solidFill>
            </a:rPr>
            <a:t>135.181.574 </a:t>
          </a:r>
          <a:r>
            <a:rPr lang="sr-Cyrl-RS" sz="1000" dirty="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 custLinFactNeighborX="-724" custLinFactNeighborY="379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en-US" dirty="0" smtClean="0">
              <a:solidFill>
                <a:srgbClr val="FF0000"/>
              </a:solidFill>
            </a:rPr>
            <a:t>762.764.041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rgbClr val="FF0000"/>
              </a:solidFill>
            </a:rPr>
            <a:t>277.632.339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en-US" dirty="0" smtClean="0">
              <a:solidFill>
                <a:schemeClr val="bg1"/>
              </a:solidFill>
            </a:rPr>
            <a:t>-</a:t>
          </a:r>
          <a:r>
            <a:rPr lang="sr-Cyrl-RS" dirty="0" smtClean="0">
              <a:solidFill>
                <a:schemeClr val="bg1"/>
              </a:solidFill>
            </a:rPr>
            <a:t>52.089.686 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302.670.788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en-US" dirty="0" smtClean="0">
              <a:solidFill>
                <a:srgbClr val="FF0000"/>
              </a:solidFill>
            </a:rPr>
            <a:t>56.503.049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Дотације и трансфери </a:t>
          </a:r>
          <a:r>
            <a:rPr lang="en-US" dirty="0" smtClean="0">
              <a:solidFill>
                <a:srgbClr val="FF0000"/>
              </a:solidFill>
            </a:rPr>
            <a:t>19.538.777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en-US" dirty="0" smtClean="0">
              <a:solidFill>
                <a:srgbClr val="FF0000"/>
              </a:solidFill>
            </a:rPr>
            <a:t>40.780.402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en-US" dirty="0" smtClean="0">
              <a:solidFill>
                <a:srgbClr val="FF0000"/>
              </a:solidFill>
            </a:rPr>
            <a:t>13.539.000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0B84AF54-CA1E-4FB3-94D8-502D16FA757A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Отплата камата 10.000 динара</a:t>
          </a:r>
          <a:endParaRPr lang="en-US" dirty="0">
            <a:solidFill>
              <a:schemeClr val="bg1"/>
            </a:solidFill>
          </a:endParaRPr>
        </a:p>
      </dgm:t>
    </dgm:pt>
    <dgm:pt modelId="{3EA03031-963A-4B85-BF45-73C37FCD9A76}" type="parTrans" cxnId="{85A5890B-BF4D-4105-B8A0-3E92AD40843E}">
      <dgm:prSet/>
      <dgm:spPr/>
    </dgm:pt>
    <dgm:pt modelId="{4C6D1B14-B7D3-4881-A434-C7AF9660B8A2}" type="sibTrans" cxnId="{85A5890B-BF4D-4105-B8A0-3E92AD40843E}">
      <dgm:prSet/>
      <dgm:spPr/>
    </dgm:pt>
    <dgm:pt modelId="{F9CCFE8B-E812-4FDD-B9EC-EEFB075443DF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6BEA38DA-E245-474C-AAD4-8CACE28E5102}" type="parTrans" cxnId="{F8E649C7-7E66-4F5F-BA00-7C567911966C}">
      <dgm:prSet/>
      <dgm:spPr/>
    </dgm:pt>
    <dgm:pt modelId="{5D3F0D2C-019D-4975-8DD6-19B5034A7E9E}" type="sibTrans" cxnId="{F8E649C7-7E66-4F5F-BA00-7C567911966C}">
      <dgm:prSet/>
      <dgm:spPr/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  <dgm:t>
        <a:bodyPr/>
        <a:lstStyle/>
        <a:p>
          <a:endParaRPr lang="en-US"/>
        </a:p>
      </dgm:t>
    </dgm:pt>
    <dgm:pt modelId="{3EEE7F91-1F74-4760-94EA-852D4C566A40}" type="pres">
      <dgm:prSet presAssocID="{0B84AF54-CA1E-4FB3-94D8-502D16FA757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D1D14-6B38-4C77-A775-3C4FD3768BD8}" type="pres">
      <dgm:prSet presAssocID="{0B84AF54-CA1E-4FB3-94D8-502D16FA757A}" presName="dummy" presStyleCnt="0"/>
      <dgm:spPr/>
    </dgm:pt>
    <dgm:pt modelId="{F8B7E1E2-D563-4519-8F5D-8F54FCA67BB7}" type="pres">
      <dgm:prSet presAssocID="{4C6D1B14-B7D3-4881-A434-C7AF9660B8A2}" presName="sibTrans" presStyleLbl="sibTrans2D1" presStyleIdx="8" presStyleCnt="9"/>
      <dgm:spPr/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4" destOrd="0" parTransId="{31D6B297-275C-4FAC-A07E-4467512471AD}" sibTransId="{53B82682-8E0C-4903-98EA-36CBB0B8A63B}"/>
    <dgm:cxn modelId="{F8E649C7-7E66-4F5F-BA00-7C567911966C}" srcId="{B1BE2A8E-285E-4C69-9BFF-CE48B252AA50}" destId="{F9CCFE8B-E812-4FDD-B9EC-EEFB075443DF}" srcOrd="1" destOrd="0" parTransId="{6BEA38DA-E245-474C-AAD4-8CACE28E5102}" sibTransId="{5D3F0D2C-019D-4975-8DD6-19B5034A7E9E}"/>
    <dgm:cxn modelId="{1CC5FD55-A656-4474-8E05-E46CAA3E8B06}" type="presOf" srcId="{0B84AF54-CA1E-4FB3-94D8-502D16FA757A}" destId="{3EEE7F91-1F74-4760-94EA-852D4C566A40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5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85A5890B-BF4D-4105-B8A0-3E92AD40843E}" srcId="{9ED1A3B2-A381-4201-823D-E4B4F944886D}" destId="{0B84AF54-CA1E-4FB3-94D8-502D16FA757A}" srcOrd="8" destOrd="0" parTransId="{3EA03031-963A-4B85-BF45-73C37FCD9A76}" sibTransId="{4C6D1B14-B7D3-4881-A434-C7AF9660B8A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6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8D486FFC-EDFD-4B67-B471-B635780C6135}" type="presOf" srcId="{4C6D1B14-B7D3-4881-A434-C7AF9660B8A2}" destId="{F8B7E1E2-D563-4519-8F5D-8F54FCA67BB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4A16358E-6F75-4AC0-B6E5-E26F15B1A750}" srcId="{B1BE2A8E-285E-4C69-9BFF-CE48B252AA50}" destId="{3BA9396D-1753-43D3-A703-A75A7C19204B}" srcOrd="2" destOrd="0" parTransId="{FDC0F8DA-00AF-40CD-B616-B7AA7472101C}" sibTransId="{869210E2-CDFB-49E6-A3F9-D5A55D2018F0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44FDCB07-EE29-4F40-A279-B494CF26147B}" type="presParOf" srcId="{F4B68BA8-694B-4B7F-8215-68903FFCD2D7}" destId="{3EEE7F91-1F74-4760-94EA-852D4C566A40}" srcOrd="25" destOrd="0" presId="urn:microsoft.com/office/officeart/2005/8/layout/radial6"/>
    <dgm:cxn modelId="{1341D93A-BB9A-419F-A8CB-BCD4A61459FB}" type="presParOf" srcId="{F4B68BA8-694B-4B7F-8215-68903FFCD2D7}" destId="{2C6D1D14-6B38-4C77-A775-3C4FD3768BD8}" srcOrd="26" destOrd="0" presId="urn:microsoft.com/office/officeart/2005/8/layout/radial6"/>
    <dgm:cxn modelId="{17036B31-2EC8-4B34-8E0D-A6C471F930C3}" type="presParOf" srcId="{F4B68BA8-694B-4B7F-8215-68903FFCD2D7}" destId="{F8B7E1E2-D563-4519-8F5D-8F54FCA67BB7}" srcOrd="27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ukaricastage.esolutions.rs/extfile/sr/350414/Odluka%20o%20izmeni%20i%20dopuni%20odluke%20o%20budzetu%20GO%20Cukarica-III%20Rebalan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ИЗМЕНИ И ДОПУНИ ОДЛУКЕ О </a:t>
            </a:r>
            <a:r>
              <a:rPr lang="sr-Cyrl-RS" dirty="0"/>
              <a:t>БУЏЕТУ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20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20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2019.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2020.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2019.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en-US" b="1" dirty="0" smtClean="0"/>
              <a:t>221</a:t>
            </a:r>
            <a:r>
              <a:rPr lang="sr-Cyrl-RS" b="1" dirty="0" smtClean="0"/>
              <a:t> милион </a:t>
            </a:r>
            <a:r>
              <a:rPr lang="sr-Cyrl-RS" dirty="0"/>
              <a:t>динара, </a:t>
            </a:r>
            <a:r>
              <a:rPr lang="sr-Cyrl-RS" dirty="0" smtClean="0"/>
              <a:t>док су пренета средства у 20</a:t>
            </a:r>
            <a:r>
              <a:rPr lang="en-US" dirty="0" smtClean="0"/>
              <a:t>20</a:t>
            </a:r>
            <a:r>
              <a:rPr lang="sr-Cyrl-RS" dirty="0" smtClean="0"/>
              <a:t>. години </a:t>
            </a:r>
            <a:r>
              <a:rPr lang="sr-Cyrl-RS" b="1" dirty="0" smtClean="0"/>
              <a:t>смањена за </a:t>
            </a:r>
            <a:r>
              <a:rPr lang="en-US" b="1" dirty="0" smtClean="0"/>
              <a:t>44</a:t>
            </a:r>
            <a:r>
              <a:rPr lang="sr-Cyrl-RS" b="1" dirty="0" smtClean="0"/>
              <a:t>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2020. години смањена су за</a:t>
            </a:r>
            <a:r>
              <a:rPr lang="en-US" dirty="0" smtClean="0"/>
              <a:t> 265 </a:t>
            </a:r>
            <a:r>
              <a:rPr lang="sr-Cyrl-RS" dirty="0" smtClean="0"/>
              <a:t>милиона 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285984" y="4857759"/>
            <a:ext cx="6397646" cy="10715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r-Cyrl-RS" sz="8000" dirty="0" smtClean="0"/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Донације и трансфери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милион динара.</a:t>
            </a:r>
          </a:p>
          <a:p>
            <a:pPr marL="0" lvl="0" indent="0">
              <a:buNone/>
            </a:pPr>
            <a:endParaRPr lang="sr-Cyrl-RS" sz="8000" dirty="0" smtClean="0"/>
          </a:p>
          <a:p>
            <a:pPr marL="0" indent="0"/>
            <a:endParaRPr lang="sr-Cyrl-RS" sz="3400" dirty="0" smtClean="0"/>
          </a:p>
          <a:p>
            <a:pPr marL="0" indent="0"/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xmlns="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121444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57422" y="3071810"/>
            <a:ext cx="6072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Сопствени приходи </a:t>
            </a:r>
            <a:r>
              <a:rPr lang="sr-Cyrl-RS" sz="2000" dirty="0" smtClean="0"/>
              <a:t>су смањени за 2 милиона динара;</a:t>
            </a:r>
          </a:p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Порески приходи </a:t>
            </a:r>
            <a:r>
              <a:rPr lang="sr-Cyrl-RS" sz="2000" dirty="0" smtClean="0"/>
              <a:t>су смањени за 188 милиона динара;</a:t>
            </a:r>
          </a:p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Непорески приходи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су</a:t>
            </a:r>
            <a:r>
              <a:rPr lang="sr-Cyrl-RS" sz="2000" dirty="0" smtClean="0">
                <a:solidFill>
                  <a:srgbClr val="0070C0"/>
                </a:solidFill>
              </a:rPr>
              <a:t> </a:t>
            </a:r>
            <a:r>
              <a:rPr lang="sr-Cyrl-RS" sz="2000" dirty="0" smtClean="0"/>
              <a:t>смањени </a:t>
            </a:r>
            <a:r>
              <a:rPr lang="sr-Cyrl-RS" sz="2000" dirty="0" smtClean="0">
                <a:latin typeface="Calibri" panose="020F0502020204030204" pitchFamily="34" charset="0"/>
              </a:rPr>
              <a:t>за 32 милиона </a:t>
            </a:r>
            <a:r>
              <a:rPr lang="sr-Cyrl-RS" sz="2000" dirty="0" smtClean="0"/>
              <a:t>динара.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2020.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762.764.041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2020.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2020.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2019.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2020.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2019.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265 милиона</a:t>
            </a:r>
            <a:r>
              <a:rPr lang="sr-Cyrl-RS" sz="2000" dirty="0" smtClean="0"/>
              <a:t> динара.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00232" y="2586872"/>
            <a:ext cx="6903138" cy="2128012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 100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су смањене за 2 милиона динара</a:t>
            </a:r>
            <a:r>
              <a:rPr lang="sr-Cyrl-RS" sz="1700" dirty="0" smtClean="0">
                <a:solidFill>
                  <a:srgbClr val="FF0000"/>
                </a:solidFill>
              </a:rPr>
              <a:t>;</a:t>
            </a:r>
            <a:endParaRPr lang="en-US" sz="17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смањена за  милион динара</a:t>
            </a:r>
          </a:p>
          <a:p>
            <a:pPr>
              <a:defRPr/>
            </a:pP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смањени </a:t>
            </a:r>
            <a:r>
              <a:rPr lang="sr-Cyrl-RS" altLang="en-US" sz="1700" dirty="0" smtClean="0"/>
              <a:t>за 10 милиона динара.</a:t>
            </a:r>
          </a:p>
          <a:p>
            <a:pPr lvl="0"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смањене за </a:t>
            </a:r>
            <a:r>
              <a:rPr lang="sr-Cyrl-RS" sz="1700" dirty="0" smtClean="0">
                <a:cs typeface="Arial" pitchFamily="34" charset="0"/>
              </a:rPr>
              <a:t>26 милиона динара;</a:t>
            </a:r>
          </a:p>
          <a:p>
            <a:pPr lvl="0">
              <a:defRPr/>
            </a:pP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смањена за</a:t>
            </a:r>
            <a:r>
              <a:rPr lang="sr-Cyrl-RS" alt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3 милиона динара.</a:t>
            </a: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</a:t>
            </a:r>
            <a:r>
              <a:rPr lang="sr-Cyrl-RS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су смањени за 31 милион динара</a:t>
            </a:r>
            <a:r>
              <a:rPr lang="sr-Cyrl-RS" sz="1700" dirty="0" smtClean="0">
                <a:cs typeface="Arial" panose="020B0604020202020204" pitchFamily="34" charset="0"/>
              </a:rPr>
              <a:t>.</a:t>
            </a:r>
            <a:endParaRPr lang="en-US" sz="1700" b="1" dirty="0" smtClean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lvl="0">
              <a:defRPr/>
            </a:pPr>
            <a:endParaRPr lang="sr-Cyrl-RS" altLang="en-US" sz="1700" dirty="0" smtClean="0">
              <a:cs typeface="Arial" panose="020B0604020202020204" pitchFamily="34" charset="0"/>
            </a:endParaRPr>
          </a:p>
          <a:p>
            <a:pPr lvl="0">
              <a:defRPr/>
            </a:pPr>
            <a:endParaRPr lang="sr-Cyrl-RS" sz="1700" dirty="0" smtClean="0">
              <a:cs typeface="Arial" pitchFamily="34" charset="0"/>
            </a:endParaRPr>
          </a:p>
          <a:p>
            <a:pPr>
              <a:defRPr/>
            </a:pPr>
            <a:endParaRPr lang="sr-Cyrl-RS" altLang="en-US" sz="1700" dirty="0" smtClean="0"/>
          </a:p>
          <a:p>
            <a:pPr>
              <a:buNone/>
              <a:defRPr/>
            </a:pPr>
            <a:endParaRPr lang="sr-Cyrl-RS" altLang="en-US" sz="1700" dirty="0" smtClean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70" y="5000636"/>
            <a:ext cx="6000792" cy="928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10 милиона динара.</a:t>
            </a:r>
            <a:endParaRPr lang="sr-Cyrl-RS" altLang="en-US" sz="1700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Cyrl-RS" altLang="en-US" sz="1700" dirty="0" smtClean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Cyrl-RS" altLang="en-US" sz="1700" dirty="0" smtClean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Cyrl-RS" altLang="en-US" sz="1700" dirty="0" smtClean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928934"/>
            <a:ext cx="485775" cy="86995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85725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Измени и допуни Одлуке о 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2020.годину  </a:t>
                      </a:r>
                      <a:r>
                        <a:rPr lang="sr-Cyrl-RS" sz="1200" dirty="0"/>
                        <a:t>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9.100.000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1,19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10.115.549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1,33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2.</a:t>
                      </a:r>
                      <a:r>
                        <a:rPr lang="sr-Cyrl-RS" sz="1000" dirty="0" smtClean="0"/>
                        <a:t>0</a:t>
                      </a:r>
                      <a:r>
                        <a:rPr lang="en-US" sz="1000" dirty="0" smtClean="0"/>
                        <a:t>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0,26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43.900.000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5,75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26.137.049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3,43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57.006.000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7,47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0,02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69.567.691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9,12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46.289.960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6,07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439.314.216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57,51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59.183.576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7,76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762.764.041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>
                          <a:solidFill>
                            <a:schemeClr val="tx1"/>
                          </a:solidFill>
                        </a:rPr>
                        <a:t>100,0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83569" y="1417633"/>
          <a:ext cx="7488833" cy="296286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76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57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</a:t>
                      </a:r>
                      <a:r>
                        <a:rPr lang="sr-Cyrl-RS" sz="1200" dirty="0" smtClean="0"/>
                        <a:t>о Измени и допуни Одлуке о </a:t>
                      </a:r>
                      <a:r>
                        <a:rPr lang="sr-Cyrl-RS" sz="1200" dirty="0"/>
                        <a:t>буџету за </a:t>
                      </a:r>
                      <a:r>
                        <a:rPr lang="sr-Cyrl-RS" sz="1200" dirty="0" smtClean="0"/>
                        <a:t>2020.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Скупштина</a:t>
                      </a:r>
                      <a:r>
                        <a:rPr lang="en-U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R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14.947.231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1,96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44.236.345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5,80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608.708.565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79,80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10.200.000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1,34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43.204.000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5,66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`73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9.148.691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22.203.660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2,91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Туристичка организација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10.115.549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1,33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762.764.041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 за 2020. годину, исту можете преузети на следећем линку интернет странице општинскеуправе:</a:t>
            </a:r>
            <a:endParaRPr lang="en-US" dirty="0" smtClean="0"/>
          </a:p>
          <a:p>
            <a:pPr marL="0" indent="0" algn="just">
              <a:buNone/>
            </a:pPr>
            <a:r>
              <a:rPr lang="sr-Cyrl-RS" dirty="0" smtClean="0"/>
              <a:t> 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cukaricastage.esolutions.rs/extfile/sr/350414/Odluka%20o%20izmeni%20i%20dopuni%20odluke%20o%20budzetu%20GO%20Cukarica-III%20Rebalans.pdf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sr-Latn-RS" u="sng" dirty="0" smtClean="0"/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</a:t>
            </a:r>
            <a:r>
              <a:rPr lang="en-US" dirty="0" smtClean="0"/>
              <a:t>9</a:t>
            </a:r>
            <a:r>
              <a:rPr lang="sr-Cyrl-RS" dirty="0" smtClean="0"/>
              <a:t>. годину са Годишњим извештајем о учинку програма можете наћи на сајту Градске општине општине Чукарица у склопу рубрике-Јавност рада-Одлуке и извештаји.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-T</a:t>
            </a:r>
            <a:r>
              <a:rPr lang="sr-Cyrl-RS" altLang="en-US" sz="1700" dirty="0" smtClean="0">
                <a:cs typeface="Calibri" panose="020F0502020204030204" pitchFamily="34" charset="0"/>
              </a:rPr>
              <a:t>уристичка организација Чукарице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</a:t>
            </a:r>
            <a:r>
              <a:rPr lang="sr-Cyrl-RS" sz="1700" dirty="0" smtClean="0"/>
              <a:t>измени и допуни одлуке о буџету 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601 милион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135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26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601</a:t>
            </a:r>
            <a:r>
              <a:rPr lang="sr-Cyrl-RS" sz="3600" b="1" dirty="0" smtClean="0"/>
              <a:t>милион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5363</TotalTime>
  <Words>1765</Words>
  <Application>Microsoft Office PowerPoint</Application>
  <PresentationFormat>On-screen Show (4:3)</PresentationFormat>
  <Paragraphs>345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2020. годину</vt:lpstr>
      <vt:lpstr>Структура планираних прихода и примања за 2020. годину</vt:lpstr>
      <vt:lpstr>Шта се променило у односу на 2019. годину?</vt:lpstr>
      <vt:lpstr>На шта се троше јавна средства?</vt:lpstr>
      <vt:lpstr>Slide 15</vt:lpstr>
      <vt:lpstr>Структура планираних расхода и издатака буџета за 2020. годину</vt:lpstr>
      <vt:lpstr>Структура планираних расхода и издатака буџета за 2020. годину</vt:lpstr>
      <vt:lpstr>Шта се променило у односу на 2019.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592</cp:revision>
  <cp:lastPrinted>2018-01-29T14:26:33Z</cp:lastPrinted>
  <dcterms:created xsi:type="dcterms:W3CDTF">2006-08-16T00:00:00Z</dcterms:created>
  <dcterms:modified xsi:type="dcterms:W3CDTF">2020-11-02T08:24:10Z</dcterms:modified>
</cp:coreProperties>
</file>