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13"/>
          <c:y val="0.33374488188976736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024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6858E-2"/>
                  <c:y val="-0.2463208843842964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192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29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573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22E-2"/>
                  <c:y val="2.08410066388761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735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445E-2"/>
                  <c:y val="-0.109803921568627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19"/>
          <c:y val="0.30811837507692741"/>
          <c:w val="0.40236148955495254"/>
          <c:h val="0.36484126984127158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21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5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19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126E-2"/>
                  <c:y val="0.253684954694241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235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8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20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(1.02</a:t>
          </a:r>
          <a:r>
            <a:rPr lang="en-US" sz="1300" dirty="0" smtClean="0">
              <a:solidFill>
                <a:srgbClr val="FF0000"/>
              </a:solidFill>
            </a:rPr>
            <a:t>0</a:t>
          </a:r>
          <a:r>
            <a:rPr lang="sr-Cyrl-RS" sz="1300" dirty="0" smtClean="0">
              <a:solidFill>
                <a:srgbClr val="FF0000"/>
              </a:solidFill>
            </a:rPr>
            <a:t>.</a:t>
          </a:r>
          <a:r>
            <a:rPr lang="en-US" sz="1300" dirty="0" smtClean="0">
              <a:solidFill>
                <a:srgbClr val="FF0000"/>
              </a:solidFill>
            </a:rPr>
            <a:t>390</a:t>
          </a:r>
          <a:r>
            <a:rPr lang="sr-Cyrl-RS" sz="1300" dirty="0" smtClean="0">
              <a:solidFill>
                <a:srgbClr val="FF0000"/>
              </a:solidFill>
            </a:rPr>
            <a:t>.</a:t>
          </a:r>
          <a:r>
            <a:rPr lang="en-US" sz="1300" dirty="0" smtClean="0">
              <a:solidFill>
                <a:srgbClr val="FF0000"/>
              </a:solidFill>
            </a:rPr>
            <a:t>335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(8</a:t>
          </a:r>
          <a:r>
            <a:rPr lang="en-US" dirty="0" smtClean="0">
              <a:solidFill>
                <a:srgbClr val="FF0000"/>
              </a:solidFill>
            </a:rPr>
            <a:t>34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844.400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</a:t>
          </a:r>
          <a:r>
            <a:rPr lang="en-US" dirty="0" smtClean="0">
              <a:solidFill>
                <a:srgbClr val="FF0000"/>
              </a:solidFill>
            </a:rPr>
            <a:t>66.645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935</a:t>
          </a:r>
          <a:r>
            <a:rPr lang="sr-Cyrl-RS" dirty="0" smtClean="0">
              <a:solidFill>
                <a:srgbClr val="FF0000"/>
              </a:solidFill>
            </a:rPr>
            <a:t>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18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9</a:t>
          </a:r>
          <a:r>
            <a:rPr lang="sr-Cyrl-RS" dirty="0" smtClean="0">
              <a:solidFill>
                <a:srgbClr val="FF0000"/>
              </a:solidFill>
            </a:rPr>
            <a:t>00.00)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rgbClr val="FF0000"/>
              </a:solidFill>
            </a:rPr>
            <a:t>1.02</a:t>
          </a:r>
          <a:r>
            <a:rPr lang="en-US" dirty="0" smtClean="0">
              <a:solidFill>
                <a:srgbClr val="FF0000"/>
              </a:solidFill>
            </a:rPr>
            <a:t>0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390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335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777</a:t>
          </a:r>
          <a:r>
            <a:rPr lang="sr-Cyrl-RS" dirty="0" smtClean="0"/>
            <a:t>.</a:t>
          </a:r>
          <a:r>
            <a:rPr lang="en-US" dirty="0" smtClean="0"/>
            <a:t>104</a:t>
          </a:r>
          <a:r>
            <a:rPr lang="sr-Cyrl-RS" dirty="0" smtClean="0"/>
            <a:t>.</a:t>
          </a:r>
          <a:r>
            <a:rPr lang="en-US" dirty="0" smtClean="0"/>
            <a:t>400</a:t>
          </a:r>
          <a:r>
            <a:rPr lang="sr-Cyrl-RS" dirty="0" smtClean="0"/>
            <a:t> 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3</a:t>
          </a:r>
          <a:r>
            <a:rPr lang="sr-Cyrl-RS" dirty="0" smtClean="0">
              <a:solidFill>
                <a:srgbClr val="FF0000"/>
              </a:solidFill>
            </a:rPr>
            <a:t>.600.000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57.740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sr-Cyrl-RS" dirty="0" smtClean="0">
              <a:solidFill>
                <a:srgbClr val="FF0000"/>
              </a:solidFill>
            </a:rPr>
            <a:t>15.</a:t>
          </a:r>
          <a:r>
            <a:rPr lang="en-US" dirty="0" smtClean="0">
              <a:solidFill>
                <a:srgbClr val="FF0000"/>
              </a:solidFill>
            </a:rPr>
            <a:t>300</a:t>
          </a:r>
          <a:r>
            <a:rPr lang="sr-Cyrl-RS" dirty="0" smtClean="0">
              <a:solidFill>
                <a:srgbClr val="FF0000"/>
              </a:solidFill>
            </a:rPr>
            <a:t>.000</a:t>
          </a:r>
          <a:r>
            <a:rPr lang="sr-Cyrl-RS" dirty="0" smtClean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 </a:t>
          </a:r>
          <a:r>
            <a:rPr lang="en-US" sz="1000" dirty="0" smtClean="0">
              <a:solidFill>
                <a:srgbClr val="FF0000"/>
              </a:solidFill>
            </a:rPr>
            <a:t>166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645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935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1.020.390.335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447.893.915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93.640.000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74.581.920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62.209.000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3.570.000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sr-Cyrl-RS" dirty="0" smtClean="0">
              <a:solidFill>
                <a:srgbClr val="FF0000"/>
              </a:solidFill>
            </a:rPr>
            <a:t>74.581.920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28.500.00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smtClean="0"/>
              <a:t>20</a:t>
            </a:r>
            <a:r>
              <a:rPr lang="sr-Cyrl-RS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20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2020. </a:t>
            </a:r>
            <a:r>
              <a:rPr lang="sr-Cyrl-RS" dirty="0"/>
              <a:t>години су се </a:t>
            </a:r>
            <a:r>
              <a:rPr lang="sr-Cyrl-RS" b="1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2019.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4</a:t>
            </a:r>
            <a:r>
              <a:rPr lang="sr-Cyrl-RS" b="1" dirty="0" smtClean="0"/>
              <a:t> 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1</a:t>
            </a:r>
            <a:r>
              <a:rPr lang="sr-Cyrl-RS" b="1" dirty="0" smtClean="0"/>
              <a:t>,</a:t>
            </a:r>
            <a:r>
              <a:rPr lang="en-US" b="1" dirty="0" smtClean="0"/>
              <a:t>0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%</a:t>
            </a:r>
            <a:r>
              <a:rPr lang="sr-Cyrl-RS" dirty="0" smtClean="0"/>
              <a:t>, док су пренета средства у 20</a:t>
            </a:r>
            <a:r>
              <a:rPr lang="en-US" dirty="0" smtClean="0"/>
              <a:t>20</a:t>
            </a:r>
            <a:r>
              <a:rPr lang="sr-Cyrl-RS" dirty="0" smtClean="0"/>
              <a:t>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32</a:t>
            </a:r>
            <a:r>
              <a:rPr lang="sr-Cyrl-RS" b="1" dirty="0" smtClean="0"/>
              <a:t>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2020. години смањен је за 7 милиона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143108" y="4286257"/>
            <a:ext cx="6540522" cy="1643074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0070C0"/>
                </a:solidFill>
              </a:rPr>
              <a:t> Порески приходи </a:t>
            </a:r>
            <a:r>
              <a:rPr lang="sr-Cyrl-RS" sz="8000" dirty="0" smtClean="0"/>
              <a:t>су повећани за 2 милиона динара.</a:t>
            </a:r>
          </a:p>
          <a:p>
            <a:pPr marL="0" lvl="0" indent="0"/>
            <a:r>
              <a:rPr lang="sr-Cyrl-RS" sz="8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200.000,00 динара.</a:t>
            </a:r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10 милиона </a:t>
            </a:r>
            <a:r>
              <a:rPr lang="sr-Cyrl-RS" sz="8000" dirty="0" smtClean="0"/>
              <a:t>динара.</a:t>
            </a:r>
          </a:p>
          <a:p>
            <a:pPr marL="0" lvl="0" indent="0"/>
            <a:r>
              <a:rPr lang="sr-Cyrl-RS" sz="8000" b="1" dirty="0" smtClean="0">
                <a:solidFill>
                  <a:srgbClr val="0070C0"/>
                </a:solidFill>
              </a:rPr>
              <a:t> Донације и трансфери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1 милиона динара.</a:t>
            </a:r>
          </a:p>
          <a:p>
            <a:pPr marL="0" indent="0"/>
            <a:endParaRPr lang="sr-Cyrl-RS" sz="3400" dirty="0" smtClean="0"/>
          </a:p>
          <a:p>
            <a:pPr marL="0" indent="0"/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xmlns="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2020.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1.020.390.335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2020.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2020.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2019.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2020.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2019.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7 милиона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1,0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47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58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>
                <a:solidFill>
                  <a:srgbClr val="FF0000"/>
                </a:solidFill>
              </a:rPr>
              <a:t> </a:t>
            </a:r>
            <a:r>
              <a:rPr lang="sr-Cyrl-RS" sz="1700" b="1" dirty="0" smtClean="0">
                <a:solidFill>
                  <a:srgbClr val="FF0000"/>
                </a:solidFill>
              </a:rPr>
              <a:t>/</a:t>
            </a:r>
            <a:r>
              <a:rPr lang="sr-Cyrl-RS" sz="1700" dirty="0" smtClean="0"/>
              <a:t>;</a:t>
            </a:r>
            <a:endParaRPr lang="en-US" sz="1700" dirty="0"/>
          </a:p>
          <a:p>
            <a:pPr>
              <a:defRPr/>
            </a:pPr>
            <a:r>
              <a:rPr lang="sr-Cyrl-R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смањена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Cyrl-R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latin typeface="+mj-lt"/>
                <a:cs typeface="Arial" panose="020B0604020202020204" pitchFamily="34" charset="0"/>
              </a:rPr>
              <a:t>11 милиона динара;</a:t>
            </a: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12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повећане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latin typeface="+mj-lt"/>
                <a:cs typeface="Arial" pitchFamily="34" charset="0"/>
              </a:rPr>
              <a:t>143 милиона динара;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17 милиона </a:t>
            </a:r>
            <a:r>
              <a:rPr lang="sr-Cyrl-RS" sz="1700" dirty="0"/>
              <a:t>динара;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повећани за 3 милиона </a:t>
            </a:r>
            <a:r>
              <a:rPr lang="sr-Cyrl-RS" sz="1700" dirty="0"/>
              <a:t>динара</a:t>
            </a:r>
            <a:r>
              <a:rPr lang="sr-Cyrl-RS" sz="1700" b="1" dirty="0"/>
              <a:t>;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</a:t>
            </a:r>
            <a:r>
              <a:rPr lang="sr-Cyrl-RS" altLang="en-U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23 милиона динара.</a:t>
            </a: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2020.годину  </a:t>
                      </a:r>
                      <a:r>
                        <a:rPr lang="sr-Cyrl-RS" sz="1200" dirty="0"/>
                        <a:t>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17.900.000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4.050.000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50.600.000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4,9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15.150.000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</a:t>
                      </a:r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120.250.000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64.274.000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98.496.690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76.653.130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7,5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504.569.555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49,4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58.946.960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</a:t>
                      </a:r>
                      <a:r>
                        <a:rPr lang="en-US" sz="100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1.020.390.335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83569" y="1417633"/>
          <a:ext cx="7488833" cy="259710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2020.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15.065.960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43881.000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849.027.805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11.550.000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56.000.000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14.217.690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30.647.880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1.020.390.335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2020. годину, исту можете преузети на следећем линку интернет странице општинске управе: </a:t>
            </a:r>
            <a:r>
              <a:rPr lang="en-US" dirty="0" smtClean="0">
                <a:solidFill>
                  <a:srgbClr val="FF0000"/>
                </a:solidFill>
              </a:rPr>
              <a:t>http://www.cukarica.rs/images/javni%20poziv%201/Odluka_o_bud%C5%BEetu_za_2020_GO_%C4%8Cuka.pdf</a:t>
            </a:r>
            <a:endParaRPr lang="sr-Latn-RS" u="sng" dirty="0" smtClean="0"/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2018. годину са Годишњим извештајем о учинку програма можете наћи на сајту општине у склопу Информатора о раду ГО Чукарица.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834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166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1</a:t>
            </a:r>
            <a:r>
              <a:rPr lang="en-US" sz="1700" dirty="0" smtClean="0"/>
              <a:t>8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8</a:t>
            </a:r>
            <a:r>
              <a:rPr lang="en-US" sz="4400" b="1" dirty="0" smtClean="0"/>
              <a:t>34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3834</TotalTime>
  <Words>1782</Words>
  <Application>Microsoft Office PowerPoint</Application>
  <PresentationFormat>On-screen Show (4:3)</PresentationFormat>
  <Paragraphs>325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2019. годину</vt:lpstr>
      <vt:lpstr>Структура планираних прихода и примања за 2020. годину</vt:lpstr>
      <vt:lpstr>Шта се променило у односу на 2019. годину?</vt:lpstr>
      <vt:lpstr>На шта се троше јавна средства?</vt:lpstr>
      <vt:lpstr>Slide 15</vt:lpstr>
      <vt:lpstr>Структура планираних расхода и издатака буџета за 2020. годину</vt:lpstr>
      <vt:lpstr>Структура планираних расхода и издатака буџета за 2020. годину</vt:lpstr>
      <vt:lpstr>Шта се променило у односу на 2019.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477</cp:revision>
  <cp:lastPrinted>2018-01-29T14:26:33Z</cp:lastPrinted>
  <dcterms:created xsi:type="dcterms:W3CDTF">2006-08-16T00:00:00Z</dcterms:created>
  <dcterms:modified xsi:type="dcterms:W3CDTF">2020-01-16T13:13:21Z</dcterms:modified>
</cp:coreProperties>
</file>