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18"/>
          <c:y val="0.33374488188976748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031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6872E-2"/>
                  <c:y val="-0.24632088438429645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198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29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585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29E-2"/>
                  <c:y val="2.084100663887616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33%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74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466E-2"/>
                  <c:y val="-0.1098039215686278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остали </a:t>
                    </a:r>
                    <a:r>
                      <a:rPr lang="sr-Cyrl-RS" dirty="0"/>
                      <a:t>расходи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2%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layout>
                <c:manualLayout>
                  <c:x val="-0.38028574810494564"/>
                  <c:y val="0.66673119075057274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5174563807634897"/>
                  <c:y val="0.12626350541078568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3"/>
              <c:layout>
                <c:manualLayout>
                  <c:x val="-7.1877002233078774E-2"/>
                  <c:y val="-5.0250371235861332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</a:t>
                    </a:r>
                    <a:r>
                      <a:rPr lang="sr-Cyrl-CS" dirty="0" smtClean="0"/>
                      <a:t>3%</a:t>
                    </a:r>
                    <a:endParaRPr lang="sr-Cyrl-CS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-0.10910042906677103"/>
                  <c:y val="0.153400159209584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layout>
                <c:manualLayout>
                  <c:x val="5.0831986733439194E-2"/>
                  <c:y val="-3.334246113056865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0.17009514729368755"/>
                  <c:y val="7.16915258871582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3.0605163170218101E-2"/>
                  <c:y val="0.217769193725385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-5.8803229955291421E-2"/>
                  <c:y val="0.2992095354963883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12%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-0.2547059838502238"/>
                  <c:y val="0.1614074406463961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0.27000510569435088"/>
                  <c:y val="0.142229418630477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6%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50%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5"/>
              <c:layout>
                <c:manualLayout>
                  <c:x val="-0.16215909037373447"/>
                  <c:y val="-1.71940603904370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layout>
                <c:manualLayout>
                  <c:x val="-0.28895462233172997"/>
                  <c:y val="0.14273131062988781"/>
                </c:manualLayout>
              </c:layout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  <c:dLbls>
          <c:showCatName val="1"/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 Правобранилаштво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2019.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(1.027.908.130)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(821.420.842)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(178. 539.565)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(27.947.723)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rgbClr val="FF0000"/>
              </a:solidFill>
            </a:rPr>
            <a:t>1.027.908.130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RS" dirty="0" smtClean="0"/>
            <a:t>774.370.842 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>
              <a:solidFill>
                <a:srgbClr val="FF0000"/>
              </a:solidFill>
            </a:rPr>
            <a:t>12.947.723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47.050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sr-Cyrl-RS" dirty="0" smtClean="0">
              <a:solidFill>
                <a:srgbClr val="FF0000"/>
              </a:solidFill>
            </a:rPr>
            <a:t>15.000.000</a:t>
          </a:r>
          <a:r>
            <a:rPr lang="sr-Cyrl-RS" dirty="0" smtClean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</a:t>
          </a:r>
          <a:r>
            <a:rPr lang="sr-Cyrl-RS" sz="1000" dirty="0" smtClean="0"/>
            <a:t>година </a:t>
          </a:r>
          <a:r>
            <a:rPr lang="sr-Cyrl-RS" sz="1000" dirty="0" smtClean="0">
              <a:solidFill>
                <a:schemeClr val="tx1"/>
              </a:solidFill>
            </a:rPr>
            <a:t>178.539.565</a:t>
          </a:r>
          <a:r>
            <a:rPr lang="sr-Latn-RS" sz="1000" dirty="0" smtClean="0">
              <a:solidFill>
                <a:schemeClr val="tx1"/>
              </a:solidFill>
            </a:rPr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1.027.908.130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304.331.254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2.000.000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152.299.809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292.337.000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58.449.195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51.238.681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51.238.861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17.500.000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karica.rs/images/finansije/ODLUKA%20O%20IZMENI%20ODLUKE%20O%20BUDZETU%20GO%20CUKARICA%2019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Data" Target="../diagrams/data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201</a:t>
            </a:r>
            <a:r>
              <a:rPr lang="en-US" sz="2900" b="1" dirty="0" smtClean="0"/>
              <a:t>9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b="1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70 </a:t>
            </a:r>
            <a:r>
              <a:rPr lang="sr-Cyrl-RS" b="1" dirty="0" smtClean="0"/>
              <a:t>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93,1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%</a:t>
            </a:r>
            <a:r>
              <a:rPr lang="sr-Cyrl-RS" dirty="0" smtClean="0"/>
              <a:t>, док су пренета средства у 2019.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62</a:t>
            </a:r>
            <a:r>
              <a:rPr lang="sr-Cyrl-RS" b="1" dirty="0" smtClean="0"/>
              <a:t>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2019. години увећан је за </a:t>
            </a:r>
            <a:r>
              <a:rPr lang="en-US" dirty="0" smtClean="0"/>
              <a:t>178</a:t>
            </a:r>
            <a:r>
              <a:rPr lang="sr-Cyrl-RS" dirty="0" smtClean="0"/>
              <a:t> милион</a:t>
            </a:r>
            <a:r>
              <a:rPr lang="en-US" dirty="0" smtClean="0"/>
              <a:t>a</a:t>
            </a:r>
            <a:r>
              <a:rPr lang="sr-Cyrl-RS" dirty="0" smtClean="0"/>
              <a:t>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4643446"/>
            <a:ext cx="6754836" cy="1558883"/>
          </a:xfrm>
        </p:spPr>
        <p:txBody>
          <a:bodyPr>
            <a:normAutofit/>
          </a:bodyPr>
          <a:lstStyle/>
          <a:p>
            <a:pPr marL="0" indent="0"/>
            <a:r>
              <a:rPr lang="sr-Cyrl-RS" sz="2000" b="1" dirty="0" smtClean="0">
                <a:solidFill>
                  <a:srgbClr val="0070C0"/>
                </a:solidFill>
              </a:rPr>
              <a:t>    </a:t>
            </a:r>
            <a:r>
              <a:rPr lang="sr-Cyrl-RS" sz="2000" b="1" dirty="0" smtClean="0">
                <a:solidFill>
                  <a:srgbClr val="0000FF"/>
                </a:solidFill>
              </a:rPr>
              <a:t>Непорески приходи</a:t>
            </a:r>
            <a:r>
              <a:rPr lang="sr-Cyrl-RS" sz="2000" dirty="0" smtClean="0">
                <a:solidFill>
                  <a:srgbClr val="0000FF"/>
                </a:solidFill>
              </a:rPr>
              <a:t> </a:t>
            </a:r>
            <a:r>
              <a:rPr lang="sr-Cyrl-RS" sz="2000" dirty="0" smtClean="0"/>
              <a:t>су</a:t>
            </a:r>
            <a:r>
              <a:rPr lang="sr-Cyrl-RS" sz="2000" dirty="0" smtClean="0">
                <a:solidFill>
                  <a:srgbClr val="0070C0"/>
                </a:solidFill>
              </a:rPr>
              <a:t> </a:t>
            </a:r>
            <a:r>
              <a:rPr lang="sr-Cyrl-RS" sz="2000" dirty="0" smtClean="0"/>
              <a:t>повећани </a:t>
            </a:r>
            <a:r>
              <a:rPr lang="sr-Cyrl-RS" sz="2000" dirty="0" smtClean="0">
                <a:latin typeface="Calibri" panose="020F0502020204030204" pitchFamily="34" charset="0"/>
              </a:rPr>
              <a:t>за 28 милиона </a:t>
            </a:r>
            <a:r>
              <a:rPr lang="sr-Cyrl-RS" sz="2000" dirty="0" smtClean="0"/>
              <a:t>динара.</a:t>
            </a:r>
          </a:p>
          <a:p>
            <a:pPr marL="0" indent="0"/>
            <a:r>
              <a:rPr lang="sr-Cyrl-R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sr-Cyrl-RS" sz="2000" b="1" dirty="0" smtClean="0">
                <a:solidFill>
                  <a:srgbClr val="0000FF"/>
                </a:solidFill>
              </a:rPr>
              <a:t>Сопствени приходи</a:t>
            </a:r>
            <a:r>
              <a:rPr lang="sr-Cyrl-RS" sz="2000" dirty="0" smtClean="0">
                <a:solidFill>
                  <a:srgbClr val="0000FF"/>
                </a:solidFill>
              </a:rPr>
              <a:t> </a:t>
            </a:r>
            <a:r>
              <a:rPr lang="sr-Cyrl-RS" sz="2000" dirty="0" smtClean="0"/>
              <a:t>су повећани за мање од 1 милиона </a:t>
            </a:r>
            <a:r>
              <a:rPr lang="en-US" sz="2000" dirty="0" smtClean="0"/>
              <a:t>   </a:t>
            </a:r>
            <a:r>
              <a:rPr lang="sr-Cyrl-RS" sz="2000" dirty="0" smtClean="0"/>
              <a:t>динара.</a:t>
            </a:r>
            <a:endParaRPr lang="en-US" sz="2000" dirty="0" smtClean="0"/>
          </a:p>
          <a:p>
            <a:pPr marL="0" indent="0"/>
            <a:r>
              <a:rPr lang="en-US" sz="2000" b="1" dirty="0" smtClean="0">
                <a:solidFill>
                  <a:srgbClr val="0070C0"/>
                </a:solidFill>
              </a:rPr>
              <a:t>   </a:t>
            </a:r>
            <a:r>
              <a:rPr lang="sr-Cyrl-RS" sz="2000" b="1" dirty="0" smtClean="0">
                <a:solidFill>
                  <a:srgbClr val="0000FF"/>
                </a:solidFill>
              </a:rPr>
              <a:t>Порески приходи </a:t>
            </a:r>
            <a:r>
              <a:rPr lang="sr-Cyrl-RS" sz="2000" dirty="0" smtClean="0"/>
              <a:t>су повећани за 150 милиона динара</a:t>
            </a:r>
            <a:endParaRPr lang="en-US" sz="20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Донације и трансфери</a:t>
            </a:r>
            <a:r>
              <a:rPr lang="sr-Cyrl-RS" sz="2400" dirty="0" smtClean="0"/>
              <a:t> </a:t>
            </a:r>
            <a:r>
              <a:rPr lang="sr-Cyrl-RS" sz="2400" dirty="0"/>
              <a:t>су смањени за </a:t>
            </a:r>
            <a:r>
              <a:rPr lang="en-US" sz="2400" dirty="0" smtClean="0"/>
              <a:t>45</a:t>
            </a:r>
            <a:r>
              <a:rPr lang="sr-Cyrl-RS" sz="2400" dirty="0" smtClean="0"/>
              <a:t> милиона динара.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201</a:t>
            </a:r>
            <a:r>
              <a:rPr lang="en-US" sz="1700" dirty="0" smtClean="0"/>
              <a:t>9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1.027.908.130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2019.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2018.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2019.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повећали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2018.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7</a:t>
            </a:r>
            <a:r>
              <a:rPr lang="en-US" sz="2000" b="1" dirty="0" smtClean="0"/>
              <a:t>0</a:t>
            </a:r>
            <a:r>
              <a:rPr lang="sr-Cyrl-RS" sz="2000" b="1" dirty="0" smtClean="0"/>
              <a:t> милиона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8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</a:t>
            </a:r>
            <a:r>
              <a:rPr lang="sr-Cyrl-RS" sz="1700" dirty="0" smtClean="0"/>
              <a:t> </a:t>
            </a:r>
            <a:r>
              <a:rPr lang="sr-Cyrl-RS" sz="1700" dirty="0"/>
              <a:t>су смањени за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1</a:t>
            </a:r>
            <a:r>
              <a:rPr lang="en-US" sz="17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 милиона динара;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99 милиона динара</a:t>
            </a:r>
            <a:r>
              <a:rPr lang="sr-Cyrl-RS" sz="1700" b="1" dirty="0" smtClean="0"/>
              <a:t>;</a:t>
            </a:r>
          </a:p>
          <a:p>
            <a:pPr lvl="0"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смањени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9 милиона динара.</a:t>
            </a:r>
          </a:p>
          <a:p>
            <a:pPr>
              <a:defRPr/>
            </a:pPr>
            <a:endParaRPr lang="sr-Cyrl-RS" sz="1700" b="1" dirty="0" smtClean="0"/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12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36 милиона </a:t>
            </a:r>
            <a:r>
              <a:rPr lang="sr-Cyrl-RS" sz="1700" dirty="0"/>
              <a:t>динара;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chemeClr val="hlink"/>
                </a:solidFill>
              </a:rPr>
              <a:t> </a:t>
            </a:r>
            <a:r>
              <a:rPr lang="sr-Cyrl-RS" sz="1700" dirty="0" smtClean="0"/>
              <a:t>су повећане за </a:t>
            </a:r>
            <a:r>
              <a:rPr lang="sr-Cyrl-RS" sz="1700" dirty="0" smtClean="0">
                <a:cs typeface="Arial" panose="020B0604020202020204" pitchFamily="34" charset="0"/>
              </a:rPr>
              <a:t>1 милиона </a:t>
            </a:r>
            <a:r>
              <a:rPr lang="sr-Cyrl-RS" sz="1700" dirty="0" smtClean="0"/>
              <a:t>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</a:t>
            </a:r>
            <a:r>
              <a:rPr lang="sr-Cyrl-RS" altLang="en-U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 smtClean="0"/>
              <a:t>за 13 милиона динара;</a:t>
            </a:r>
            <a:endParaRPr lang="en-US" sz="17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sr-Cyrl-RS" altLang="en-U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700" dirty="0" smtClean="0">
                <a:cs typeface="Arial" panose="020B0604020202020204" pitchFamily="34" charset="0"/>
              </a:rPr>
              <a:t>17</a:t>
            </a:r>
            <a:r>
              <a:rPr lang="sr-Cyrl-RS" altLang="en-US" sz="1700" dirty="0" smtClean="0">
                <a:cs typeface="Arial" panose="020B0604020202020204" pitchFamily="34" charset="0"/>
              </a:rPr>
              <a:t> милиона динара;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Cyrl-R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повећани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1700" dirty="0" smtClean="0">
                <a:cs typeface="Arial" panose="020B0604020202020204" pitchFamily="34" charset="0"/>
              </a:rPr>
              <a:t>30</a:t>
            </a:r>
            <a:r>
              <a:rPr lang="sr-Cyrl-RS" sz="1700" dirty="0" smtClean="0">
                <a:cs typeface="Arial" panose="020B0604020202020204" pitchFamily="34" charset="0"/>
              </a:rPr>
              <a:t>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r-Latn-RS" altLang="en-US" sz="17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 smtClean="0"/>
          </a:p>
          <a:p>
            <a:pPr>
              <a:spcBef>
                <a:spcPct val="20000"/>
              </a:spcBef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2019.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13.400.000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26.304.298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79.068.220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119.208.301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2.300.000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59.485.767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5,80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87.493.556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49.628.070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517.332.081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50,0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57.887.837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1.027.908.130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928662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83569" y="1417633"/>
          <a:ext cx="7488833" cy="296286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</a:t>
                      </a:r>
                      <a:r>
                        <a:rPr lang="sr-Cyrl-RS" sz="1200" baseline="0" dirty="0" smtClean="0"/>
                        <a:t> и допуни Одлуке  о </a:t>
                      </a:r>
                      <a:r>
                        <a:rPr lang="sr-Cyrl-RS" sz="1200" dirty="0" smtClean="0"/>
                        <a:t>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201</a:t>
                      </a:r>
                      <a:r>
                        <a:rPr lang="en-US" sz="1200" dirty="0" smtClean="0"/>
                        <a:t>9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15.179.931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42.310.000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Општинско </a:t>
                      </a:r>
                      <a:r>
                        <a:rPr lang="en-US" sz="1500" dirty="0" err="1" smtClean="0">
                          <a:effectLst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10.809.000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841.144.215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10.550.000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53.070.000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12.572.78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Туристичко-спортска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41.874.298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1.02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908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130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899592" y="1340769"/>
          <a:ext cx="7560841" cy="512866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2019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2020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Набавка опреме за потребе Управе</a:t>
                      </a:r>
                      <a:r>
                        <a:rPr lang="sr-Cyrl-CS" sz="1100" baseline="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(канцеларијска, рачунарска, аутоматска телефонска централа и ост.)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7.360.00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7.360.000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7.500.000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објекта</a:t>
                      </a:r>
                      <a:r>
                        <a:rPr lang="sr-Cyrl-RS" sz="1100" baseline="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 Месних заједница (радови на крову, уређење фасада, тоалета.,)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60.866.00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                                                                                                              УКУПНО:</a:t>
                      </a:r>
                      <a:endParaRPr lang="en-US" sz="1100" dirty="0" smtClean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68.226.00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измени и допуни Одлуке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2019. годину, исту можете преузети на следећем линку интернет странице општинске управе: 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hlinkClick r:id="rId2"/>
              </a:rPr>
              <a:t>http://www.cukarica.rs/images/finansije/ODLUKA%20O%20IZMENI%20ODLUKE%20O%20BUDZETU%20GO%20CUKARICA%2019.docx</a:t>
            </a:r>
            <a:endParaRPr lang="sr-Latn-RS" u="sng" dirty="0" smtClean="0"/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2018. годину са Годишњим извештајем о учинку програма можете наћи на сајту општине у склопу Информатора о раду ГО Чукарица.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2019.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Туристичко-спортска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ЈП Пословни центар Чукарица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</a:t>
            </a:r>
            <a:r>
              <a:rPr lang="sr-Cyrl-RS" sz="1700" dirty="0"/>
              <a:t>2018. 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2019.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821 милион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178 милион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28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821 </a:t>
            </a:r>
            <a:r>
              <a:rPr lang="sr-Cyrl-RS" sz="3600" b="1" dirty="0" smtClean="0"/>
              <a:t>милион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4158</TotalTime>
  <Words>1845</Words>
  <Application>Microsoft Office PowerPoint</Application>
  <PresentationFormat>On-screen Show (4:3)</PresentationFormat>
  <Paragraphs>350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2019. годину</vt:lpstr>
      <vt:lpstr>Структура планираних прихода и примања за 2019. годину</vt:lpstr>
      <vt:lpstr>Шта се променило у односу на 2018. годину?</vt:lpstr>
      <vt:lpstr>На шта се троше јавна средства?</vt:lpstr>
      <vt:lpstr>Slide 15</vt:lpstr>
      <vt:lpstr>Структура планираних расхода и издатака буџета за 2019. годину</vt:lpstr>
      <vt:lpstr>Структура планираних расхода и издатака буџета за 2019. годину</vt:lpstr>
      <vt:lpstr>Шта се променило у односу на 2018.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493</cp:revision>
  <cp:lastPrinted>2018-01-29T14:26:33Z</cp:lastPrinted>
  <dcterms:created xsi:type="dcterms:W3CDTF">2006-08-16T00:00:00Z</dcterms:created>
  <dcterms:modified xsi:type="dcterms:W3CDTF">2019-07-24T08:48:29Z</dcterms:modified>
</cp:coreProperties>
</file>