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27"/>
          <c:y val="0.33374488188976775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048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6907E-2"/>
                  <c:y val="-0.2463208843842965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215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34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596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46E-2"/>
                  <c:y val="2.08410066388761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776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494E-2"/>
                  <c:y val="-0.10980392156862787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207"/>
          <c:y val="0.30811837507692758"/>
          <c:w val="0.40236148955495288"/>
          <c:h val="0.36484126984127185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2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4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209E-2"/>
                  <c:y val="0.253684954694241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251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87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20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998.520.974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(8</a:t>
          </a:r>
          <a:r>
            <a:rPr lang="en-US" dirty="0" smtClean="0">
              <a:solidFill>
                <a:srgbClr val="FF0000"/>
              </a:solidFill>
            </a:rPr>
            <a:t>34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844.400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</a:t>
          </a:r>
          <a:r>
            <a:rPr lang="en-US" dirty="0" smtClean="0">
              <a:solidFill>
                <a:srgbClr val="FF0000"/>
              </a:solidFill>
            </a:rPr>
            <a:t>44.176.574</a:t>
          </a:r>
          <a:r>
            <a:rPr lang="sr-Cyrl-RS" dirty="0" smtClean="0">
              <a:solidFill>
                <a:srgbClr val="FF0000"/>
              </a:solidFill>
            </a:rPr>
            <a:t>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19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5</a:t>
          </a:r>
          <a:r>
            <a:rPr lang="sr-Cyrl-RS" dirty="0" smtClean="0">
              <a:solidFill>
                <a:srgbClr val="FF0000"/>
              </a:solidFill>
            </a:rPr>
            <a:t>00.00)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998.520.974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>
              <a:solidFill>
                <a:srgbClr val="FF0000"/>
              </a:solidFill>
            </a:rPr>
            <a:t>777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104</a:t>
          </a:r>
          <a:r>
            <a:rPr lang="sr-Cyrl-RS" dirty="0" smtClean="0">
              <a:solidFill>
                <a:srgbClr val="FF0000"/>
              </a:solidFill>
            </a:rPr>
            <a:t>.</a:t>
          </a:r>
          <a:r>
            <a:rPr lang="en-US" dirty="0" smtClean="0">
              <a:solidFill>
                <a:srgbClr val="FF0000"/>
              </a:solidFill>
            </a:rPr>
            <a:t>400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4.200.000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57.740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sr-Cyrl-RS" dirty="0" smtClean="0">
              <a:solidFill>
                <a:srgbClr val="FF0000"/>
              </a:solidFill>
            </a:rPr>
            <a:t>15.</a:t>
          </a:r>
          <a:r>
            <a:rPr lang="en-US" dirty="0" smtClean="0">
              <a:solidFill>
                <a:srgbClr val="FF0000"/>
              </a:solidFill>
            </a:rPr>
            <a:t>300</a:t>
          </a:r>
          <a:r>
            <a:rPr lang="sr-Cyrl-RS" dirty="0" smtClean="0">
              <a:solidFill>
                <a:srgbClr val="FF0000"/>
              </a:solidFill>
            </a:rPr>
            <a:t>.000</a:t>
          </a:r>
          <a:r>
            <a:rPr lang="sr-Cyrl-RS" dirty="0" smtClean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</a:t>
          </a:r>
          <a:r>
            <a:rPr lang="en-US" sz="1000" dirty="0" smtClean="0">
              <a:solidFill>
                <a:srgbClr val="FF0000"/>
              </a:solidFill>
            </a:rPr>
            <a:t>144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176</a:t>
          </a:r>
          <a:r>
            <a:rPr lang="sr-Cyrl-RS" sz="1000" dirty="0" smtClean="0">
              <a:solidFill>
                <a:srgbClr val="FF0000"/>
              </a:solidFill>
            </a:rPr>
            <a:t>.</a:t>
          </a:r>
          <a:r>
            <a:rPr lang="en-US" sz="1000" dirty="0" smtClean="0">
              <a:solidFill>
                <a:srgbClr val="FF0000"/>
              </a:solidFill>
            </a:rPr>
            <a:t>574</a:t>
          </a:r>
          <a:r>
            <a:rPr lang="sr-Latn-RS" sz="1000" dirty="0" smtClean="0">
              <a:solidFill>
                <a:srgbClr val="FF0000"/>
              </a:solidFill>
            </a:rPr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998.520.974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415.235.632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90.348.076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312.861.726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62.509.000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19.990.281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sr-Cyrl-RS" dirty="0" smtClean="0">
              <a:solidFill>
                <a:srgbClr val="FF0000"/>
              </a:solidFill>
            </a:rPr>
            <a:t>68.966.259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28.500.00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karica.rs/images/javni%20poziv%201/ODLUKA_O_IZMENI_i_DOPUNI_ODLUKE_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smtClean="0"/>
              <a:t>20</a:t>
            </a:r>
            <a:r>
              <a:rPr lang="sr-Cyrl-RS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20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20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2020. </a:t>
            </a:r>
            <a:r>
              <a:rPr lang="sr-Cyrl-RS" dirty="0"/>
              <a:t>години су се </a:t>
            </a:r>
            <a:r>
              <a:rPr lang="sr-Cyrl-RS" b="1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2019.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4</a:t>
            </a:r>
            <a:r>
              <a:rPr lang="sr-Cyrl-RS" b="1" dirty="0" smtClean="0"/>
              <a:t> 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1</a:t>
            </a:r>
            <a:r>
              <a:rPr lang="sr-Cyrl-RS" b="1" dirty="0" smtClean="0"/>
              <a:t>,</a:t>
            </a:r>
            <a:r>
              <a:rPr lang="en-US" b="1" dirty="0" smtClean="0"/>
              <a:t>0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%</a:t>
            </a:r>
            <a:r>
              <a:rPr lang="sr-Cyrl-RS" dirty="0" smtClean="0"/>
              <a:t>, док су пренета средства у 20</a:t>
            </a:r>
            <a:r>
              <a:rPr lang="en-US" dirty="0" smtClean="0"/>
              <a:t>20</a:t>
            </a:r>
            <a:r>
              <a:rPr lang="sr-Cyrl-RS" dirty="0" smtClean="0"/>
              <a:t>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34</a:t>
            </a:r>
            <a:r>
              <a:rPr lang="sr-Cyrl-RS" b="1" dirty="0" smtClean="0"/>
              <a:t> </a:t>
            </a:r>
            <a:r>
              <a:rPr lang="sr-Cyrl-RS" b="1" dirty="0" smtClean="0"/>
              <a:t>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2020. години </a:t>
            </a:r>
            <a:r>
              <a:rPr lang="sr-Cyrl-RS" dirty="0" smtClean="0"/>
              <a:t>смањена су </a:t>
            </a:r>
            <a:r>
              <a:rPr lang="sr-Cyrl-RS" dirty="0" smtClean="0"/>
              <a:t>за </a:t>
            </a:r>
            <a:r>
              <a:rPr lang="en-US" dirty="0" smtClean="0"/>
              <a:t>29</a:t>
            </a:r>
            <a:r>
              <a:rPr lang="sr-Cyrl-RS" dirty="0" smtClean="0"/>
              <a:t> </a:t>
            </a:r>
            <a:r>
              <a:rPr lang="sr-Cyrl-RS" dirty="0" smtClean="0"/>
              <a:t>милиона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143108" y="4286257"/>
            <a:ext cx="6540522" cy="1643074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0070C0"/>
                </a:solidFill>
              </a:rPr>
              <a:t> Порески приходи </a:t>
            </a:r>
            <a:r>
              <a:rPr lang="sr-Cyrl-RS" sz="8000" dirty="0" smtClean="0"/>
              <a:t>су повећани за 2 милиона </a:t>
            </a:r>
            <a:r>
              <a:rPr lang="sr-Cyrl-RS" sz="8000" dirty="0" smtClean="0"/>
              <a:t>динара;</a:t>
            </a:r>
            <a:endParaRPr lang="sr-Cyrl-RS" sz="8000" dirty="0" smtClean="0"/>
          </a:p>
          <a:p>
            <a:pPr marL="0" lvl="0" indent="0"/>
            <a:r>
              <a:rPr lang="sr-Cyrl-RS" sz="8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200.000,00 </a:t>
            </a:r>
            <a:r>
              <a:rPr lang="sr-Cyrl-RS" sz="8000" dirty="0" smtClean="0"/>
              <a:t>динара;</a:t>
            </a:r>
            <a:endParaRPr lang="sr-Cyrl-RS" sz="8000" dirty="0" smtClean="0"/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10 милиона </a:t>
            </a:r>
            <a:r>
              <a:rPr lang="sr-Cyrl-RS" sz="8000" dirty="0" smtClean="0"/>
              <a:t>динара.</a:t>
            </a:r>
          </a:p>
          <a:p>
            <a:pPr marL="0" lvl="0" indent="0">
              <a:buNone/>
            </a:pPr>
            <a:endParaRPr lang="sr-Cyrl-RS" sz="8000" dirty="0" smtClean="0"/>
          </a:p>
          <a:p>
            <a:pPr marL="0" indent="0"/>
            <a:endParaRPr lang="sr-Cyrl-RS" sz="3400" dirty="0" smtClean="0"/>
          </a:p>
          <a:p>
            <a:pPr marL="0" indent="0"/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31058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</a:rPr>
              <a:t>Донације и трансфери</a:t>
            </a:r>
            <a:r>
              <a:rPr lang="sr-Cyrl-RS" sz="2000" dirty="0" smtClean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су </a:t>
            </a:r>
            <a:r>
              <a:rPr lang="sr-Cyrl-RS" sz="2000" dirty="0" smtClean="0"/>
              <a:t>смањени за 8 милиона динара;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2020.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998.520.974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2020.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2020.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2019.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2020.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2019.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29 </a:t>
            </a:r>
            <a:r>
              <a:rPr lang="sr-Cyrl-RS" sz="2000" b="1" dirty="0" smtClean="0"/>
              <a:t>милиона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dirty="0" smtClean="0"/>
              <a:t>2,8 %.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</a:t>
            </a:r>
            <a:r>
              <a:rPr lang="sr-Cyrl-RS" sz="1700" dirty="0" smtClean="0"/>
              <a:t>31 </a:t>
            </a:r>
            <a:r>
              <a:rPr lang="sr-Cyrl-RS" sz="1700" dirty="0" smtClean="0"/>
              <a:t>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61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>
                <a:solidFill>
                  <a:srgbClr val="FF0000"/>
                </a:solidFill>
              </a:rPr>
              <a:t> </a:t>
            </a:r>
            <a:r>
              <a:rPr lang="sr-Cyrl-RS" sz="1700" b="1" dirty="0" smtClean="0">
                <a:solidFill>
                  <a:srgbClr val="FF0000"/>
                </a:solidFill>
              </a:rPr>
              <a:t>/</a:t>
            </a:r>
            <a:r>
              <a:rPr lang="sr-Cyrl-RS" sz="1700" dirty="0" smtClean="0">
                <a:solidFill>
                  <a:srgbClr val="FF0000"/>
                </a:solidFill>
              </a:rPr>
              <a:t>;</a:t>
            </a:r>
            <a:endParaRPr lang="en-US" sz="17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r-Cyrl-R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смањена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Cyrl-RS" altLang="en-U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latin typeface="+mj-lt"/>
                <a:cs typeface="Arial" panose="020B0604020202020204" pitchFamily="34" charset="0"/>
              </a:rPr>
              <a:t>11 милиона динара;</a:t>
            </a: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12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повећане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latin typeface="+mj-lt"/>
                <a:cs typeface="Arial" pitchFamily="34" charset="0"/>
              </a:rPr>
              <a:t>110 </a:t>
            </a:r>
            <a:r>
              <a:rPr lang="sr-Cyrl-RS" sz="1700" dirty="0" smtClean="0">
                <a:latin typeface="+mj-lt"/>
                <a:cs typeface="Arial" pitchFamily="34" charset="0"/>
              </a:rPr>
              <a:t>милиона динара;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20 </a:t>
            </a:r>
            <a:r>
              <a:rPr lang="sr-Cyrl-RS" sz="1700" dirty="0" smtClean="0"/>
              <a:t>милиона </a:t>
            </a:r>
            <a:r>
              <a:rPr lang="sr-Cyrl-RS" sz="1700" dirty="0"/>
              <a:t>динара;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повећани за </a:t>
            </a:r>
            <a:r>
              <a:rPr lang="sr-Cyrl-RS" sz="1700" dirty="0" smtClean="0"/>
              <a:t>4 </a:t>
            </a:r>
            <a:r>
              <a:rPr lang="sr-Cyrl-RS" sz="1700" dirty="0" smtClean="0"/>
              <a:t>милиона </a:t>
            </a:r>
            <a:r>
              <a:rPr lang="sr-Cyrl-RS" sz="1700" dirty="0"/>
              <a:t>динара</a:t>
            </a:r>
            <a:r>
              <a:rPr lang="sr-Cyrl-RS" sz="1700" b="1" dirty="0"/>
              <a:t>;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</a:t>
            </a:r>
            <a:r>
              <a:rPr lang="sr-Cyrl-RS" altLang="en-U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17</a:t>
            </a:r>
            <a:r>
              <a:rPr lang="sr-Cyrl-RS" altLang="en-US" sz="1700" dirty="0" smtClean="0"/>
              <a:t> </a:t>
            </a:r>
            <a:r>
              <a:rPr lang="sr-Cyrl-RS" altLang="en-US" sz="1700" dirty="0" smtClean="0"/>
              <a:t>милиона динара.</a:t>
            </a: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Измни </a:t>
                      </a:r>
                      <a:r>
                        <a:rPr lang="sr-Cyrl-RS" sz="1200" dirty="0" smtClean="0"/>
                        <a:t>и допуни Одлуке о 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2020.годину  </a:t>
                      </a:r>
                      <a:r>
                        <a:rPr lang="sr-Cyrl-RS" sz="1200" dirty="0"/>
                        <a:t>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10.739.717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</a:t>
                      </a:r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15.573.085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3.450.000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43.900.000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</a:t>
                      </a:r>
                      <a:r>
                        <a:rPr lang="en-US" sz="1000" dirty="0" smtClean="0"/>
                        <a:t>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15.150.000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121.750.000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64.679.000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6,5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98.496.690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9,8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73.080.961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489.217.535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48,</a:t>
                      </a:r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60.983.986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6,1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998.520.974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83569" y="1417633"/>
          <a:ext cx="7488833" cy="296286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</a:t>
                      </a:r>
                      <a:r>
                        <a:rPr lang="sr-Cyrl-RS" sz="1200" dirty="0" smtClean="0"/>
                        <a:t>о Измени и допуни Одлуке о </a:t>
                      </a:r>
                      <a:r>
                        <a:rPr lang="sr-Cyrl-RS" sz="1200" dirty="0"/>
                        <a:t>буџету за </a:t>
                      </a:r>
                      <a:r>
                        <a:rPr lang="sr-Cyrl-RS" sz="1200" dirty="0" smtClean="0"/>
                        <a:t>2020.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Скупштина</a:t>
                      </a:r>
                      <a:r>
                        <a:rPr lang="en-U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15.344.294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45.639.692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4,5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813.416.802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81,4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11.550.000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56.000.000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5,6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`73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14.217.690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26.779.411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Туристичка организација Чукарица</a:t>
                      </a:r>
                      <a:endParaRPr lang="en-US" sz="15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15.573.085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998.520.974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2020. годину, исту можете преузети на следећем линку интернет странице општинске управе: </a:t>
            </a:r>
            <a:r>
              <a:rPr lang="en-US" dirty="0" smtClean="0">
                <a:hlinkClick r:id="rId3"/>
              </a:rPr>
              <a:t>http://www.cukarica.rs/images/javni%20poziv%201/ODLUKA_O_IZMENI_i_DOPUNI_ODLUKE_.</a:t>
            </a:r>
            <a:r>
              <a:rPr lang="en-US" dirty="0" smtClean="0">
                <a:hlinkClick r:id="rId3"/>
              </a:rPr>
              <a:t>pdf</a:t>
            </a:r>
            <a:endParaRPr lang="sr-Latn-RS" u="sng" dirty="0" smtClean="0"/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2018. годину са Годишњим извештајем о учинку програма можете наћи на сајту општине у склопу Информатора о раду ГО Чукарица.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-T</a:t>
            </a:r>
            <a:r>
              <a:rPr lang="sr-Cyrl-RS" altLang="en-US" sz="1700" dirty="0" smtClean="0">
                <a:cs typeface="Calibri" panose="020F0502020204030204" pitchFamily="34" charset="0"/>
              </a:rPr>
              <a:t>уристичка организација Чукарице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834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144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1</a:t>
            </a:r>
            <a:r>
              <a:rPr lang="en-US" sz="1700" dirty="0" smtClean="0"/>
              <a:t>9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8</a:t>
            </a:r>
            <a:r>
              <a:rPr lang="en-US" sz="4400" b="1" dirty="0" smtClean="0"/>
              <a:t>34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</TotalTime>
  <Words>1794</Words>
  <Application>Microsoft Office PowerPoint</Application>
  <PresentationFormat>On-screen Show (4:3)</PresentationFormat>
  <Paragraphs>340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2020. годину</vt:lpstr>
      <vt:lpstr>Структура планираних прихода и примања за 2020. годину</vt:lpstr>
      <vt:lpstr>Шта се променило у односу на 2019. годину?</vt:lpstr>
      <vt:lpstr>На шта се троше јавна средства?</vt:lpstr>
      <vt:lpstr>Slide 15</vt:lpstr>
      <vt:lpstr>Структура планираних расхода и издатака буџета за 2020. годину</vt:lpstr>
      <vt:lpstr>Структура планираних расхода и издатака буџета за 2020. годину</vt:lpstr>
      <vt:lpstr>Шта се променило у односу на 2019.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508</cp:revision>
  <cp:lastPrinted>2018-01-29T14:26:33Z</cp:lastPrinted>
  <dcterms:created xsi:type="dcterms:W3CDTF">2006-08-16T00:00:00Z</dcterms:created>
  <dcterms:modified xsi:type="dcterms:W3CDTF">2020-02-28T14:58:17Z</dcterms:modified>
</cp:coreProperties>
</file>