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charts/chart3.xml" ContentType="application/vnd.openxmlformats-officedocument.drawingml.chart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charts/style3.xml" ContentType="application/vnd.ms-office.chart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charts/style1.xml" ContentType="application/vnd.ms-office.chart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charts/colors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75" r:id="rId6"/>
    <p:sldId id="262" r:id="rId7"/>
    <p:sldId id="282" r:id="rId8"/>
    <p:sldId id="261" r:id="rId9"/>
    <p:sldId id="263" r:id="rId10"/>
    <p:sldId id="283" r:id="rId11"/>
    <p:sldId id="264" r:id="rId12"/>
    <p:sldId id="277" r:id="rId13"/>
    <p:sldId id="279" r:id="rId14"/>
    <p:sldId id="266" r:id="rId15"/>
    <p:sldId id="284" r:id="rId16"/>
    <p:sldId id="268" r:id="rId17"/>
    <p:sldId id="276" r:id="rId18"/>
    <p:sldId id="280" r:id="rId19"/>
    <p:sldId id="271" r:id="rId20"/>
    <p:sldId id="272" r:id="rId21"/>
    <p:sldId id="273" r:id="rId22"/>
    <p:sldId id="281" r:id="rId2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74B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89195" autoAdjust="0"/>
  </p:normalViewPr>
  <p:slideViewPr>
    <p:cSldViewPr>
      <p:cViewPr varScale="1">
        <p:scale>
          <a:sx n="103" d="100"/>
          <a:sy n="103" d="100"/>
        </p:scale>
        <p:origin x="-185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NPavicevic\My%20Documents\Trezor%202018\Bud&#382;et%202018\Gra&#273;anski%20bud&#382;et\Prilog%202%20-%20Pomocni%20dokument%20za%20tabele%20i%20grafike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NPavicevic\My%20Documents\Trezor%202018\Bud&#382;et%202018\Gra&#273;anski%20bud&#382;et\Prilog%202%20-%20Pomocni%20dokument%20za%20tabele%20i%20grafike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NPavicevic\My%20Documents\Trezor%202018\Bud&#382;et%202018\Gra&#273;anski%20bud&#382;et\Prilog%202%20-%20Pomocni%20dokument%20za%20tabele%20i%20grafik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5138"/>
          <c:y val="0.33374488188977097"/>
          <c:w val="0.62846713498254947"/>
          <c:h val="0.55553768720086449"/>
        </c:manualLayout>
      </c:layout>
      <c:pie3DChart>
        <c:varyColors val="1"/>
        <c:ser>
          <c:idx val="0"/>
          <c:order val="0"/>
          <c:explosion val="13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76C-4AB1-9E93-3921DE0FC15C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76C-4AB1-9E93-3921DE0FC15C}"/>
              </c:ext>
            </c:extLst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76C-4AB1-9E93-3921DE0FC15C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76C-4AB1-9E93-3921DE0FC15C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76C-4AB1-9E93-3921DE0FC15C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076C-4AB1-9E93-3921DE0FC15C}"/>
              </c:ext>
            </c:extLst>
          </c:dPt>
          <c:dLbls>
            <c:dLbl>
              <c:idx val="0"/>
              <c:layout>
                <c:manualLayout>
                  <c:x val="-2.3883341665741246E-2"/>
                  <c:y val="6.9801496468760924E-2"/>
                </c:manualLayout>
              </c:layout>
              <c:tx>
                <c:rich>
                  <a:bodyPr/>
                  <a:lstStyle/>
                  <a:p>
                    <a:r>
                      <a:rPr lang="sr-Cyrl-RS" dirty="0" smtClean="0"/>
                      <a:t>Порески </a:t>
                    </a:r>
                    <a:r>
                      <a:rPr lang="sr-Cyrl-RS" dirty="0"/>
                      <a:t>приходи
</a:t>
                    </a:r>
                    <a:r>
                      <a:rPr lang="en-US" dirty="0" smtClean="0"/>
                      <a:t>7</a:t>
                    </a:r>
                    <a:r>
                      <a:rPr lang="sr-Cyrl-RS" dirty="0" smtClean="0"/>
                      <a:t>5</a:t>
                    </a:r>
                    <a:r>
                      <a:rPr lang="sr-Cyrl-RS" dirty="0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6C-4AB1-9E93-3921DE0FC15C}"/>
                </c:ext>
              </c:extLst>
            </c:dLbl>
            <c:dLbl>
              <c:idx val="1"/>
              <c:layout>
                <c:manualLayout>
                  <c:x val="-2.0727948630707711E-2"/>
                  <c:y val="-1.0104024806296541E-2"/>
                </c:manualLayout>
              </c:layout>
              <c:tx>
                <c:rich>
                  <a:bodyPr/>
                  <a:lstStyle/>
                  <a:p>
                    <a:r>
                      <a:rPr lang="sr-Cyrl-RS" dirty="0" smtClean="0"/>
                      <a:t>трансфери</a:t>
                    </a:r>
                    <a:r>
                      <a:rPr lang="sr-Cyrl-RS" dirty="0"/>
                      <a:t>
</a:t>
                    </a:r>
                    <a:r>
                      <a:rPr lang="en-US" dirty="0" smtClean="0"/>
                      <a:t>0</a:t>
                    </a:r>
                    <a:r>
                      <a:rPr lang="sr-Cyrl-RS" dirty="0" smtClean="0"/>
                      <a:t>%</a:t>
                    </a:r>
                    <a:endParaRPr lang="sr-Cyrl-RS" dirty="0"/>
                  </a:p>
                </c:rich>
              </c:tx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4.7072750018517191E-2"/>
                  <c:y val="-0.24632088438429722"/>
                </c:manualLayout>
              </c:layout>
              <c:tx>
                <c:rich>
                  <a:bodyPr/>
                  <a:lstStyle/>
                  <a:p>
                    <a:r>
                      <a:rPr lang="sr-Cyrl-RS" dirty="0" smtClean="0"/>
                      <a:t>други </a:t>
                    </a:r>
                    <a:r>
                      <a:rPr lang="sr-Cyrl-RS" dirty="0"/>
                      <a:t>приходи
</a:t>
                    </a:r>
                    <a:r>
                      <a:rPr lang="en-US" dirty="0" smtClean="0"/>
                      <a:t>5%</a:t>
                    </a:r>
                    <a:endParaRPr lang="sr-Cyrl-RS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6C-4AB1-9E93-3921DE0FC15C}"/>
                </c:ext>
              </c:extLst>
            </c:dLbl>
            <c:dLbl>
              <c:idx val="3"/>
              <c:layout>
                <c:manualLayout>
                  <c:x val="7.8595578500537E-2"/>
                  <c:y val="-0.42128176977771414"/>
                </c:manualLayout>
              </c:layout>
              <c:tx>
                <c:rich>
                  <a:bodyPr/>
                  <a:lstStyle/>
                  <a:p>
                    <a:r>
                      <a:rPr lang="sr-Cyrl-RS" sz="1200" b="1" i="0" baseline="0" dirty="0" smtClean="0"/>
                      <a:t>примања од продаје финансијске и нефинансијске имовине</a:t>
                    </a:r>
                    <a:br>
                      <a:rPr lang="sr-Cyrl-RS" sz="1200" b="1" i="0" baseline="0" dirty="0" smtClean="0"/>
                    </a:br>
                    <a:r>
                      <a:rPr lang="sr-Cyrl-RS" sz="1200" b="1" i="0" baseline="0" dirty="0" smtClean="0"/>
                      <a:t>0%</a:t>
                    </a:r>
                    <a:endParaRPr lang="en-US" sz="1200" dirty="0"/>
                  </a:p>
                </c:rich>
              </c:tx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-2.3435764081768812E-2"/>
                  <c:y val="-6.7066064379061832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76C-4AB1-9E93-3921DE0FC15C}"/>
                </c:ext>
              </c:extLst>
            </c:dLbl>
            <c:dLbl>
              <c:idx val="5"/>
              <c:layout>
                <c:manualLayout>
                  <c:x val="0.20805500777691371"/>
                  <c:y val="-0.1266047350185311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пренета средства </a:t>
                    </a:r>
                    <a:r>
                      <a:rPr lang="ru-RU" dirty="0" smtClean="0"/>
                      <a:t>из </a:t>
                    </a:r>
                    <a:r>
                      <a:rPr lang="ru-RU" dirty="0"/>
                      <a:t>претходне године
25%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76C-4AB1-9E93-3921DE0FC15C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primanja'!$C$6:$C$11</c:f>
              <c:strCache>
                <c:ptCount val="6"/>
                <c:pt idx="0">
                  <c:v>Порески приходи</c:v>
                </c:pt>
                <c:pt idx="1">
                  <c:v>трансфери</c:v>
                </c:pt>
                <c:pt idx="2">
                  <c:v>други приходи</c:v>
                </c:pt>
                <c:pt idx="3">
                  <c:v>примања од продаје финансијске и нефинансијске имовине</c:v>
                </c:pt>
                <c:pt idx="4">
                  <c:v>Сопствени и остали приходи индирект. корис.</c:v>
                </c:pt>
                <c:pt idx="5">
                  <c:v>пренета средства ихз претходне године</c:v>
                </c:pt>
              </c:strCache>
            </c:strRef>
          </c:cat>
          <c:val>
            <c:numRef>
              <c:f>'Prihodi i primanja'!$D$6:$D$11</c:f>
              <c:numCache>
                <c:formatCode>General</c:formatCode>
                <c:ptCount val="6"/>
                <c:pt idx="0">
                  <c:v>624075692</c:v>
                </c:pt>
                <c:pt idx="1">
                  <c:v>58536204</c:v>
                </c:pt>
                <c:pt idx="2">
                  <c:v>19124000</c:v>
                </c:pt>
                <c:pt idx="3">
                  <c:v>0</c:v>
                </c:pt>
                <c:pt idx="4">
                  <c:v>14394000</c:v>
                </c:pt>
                <c:pt idx="5">
                  <c:v>241265478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076C-4AB1-9E93-3921DE0FC15C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65"/>
          <c:h val="0.47396905974988746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87E-411E-A7EE-877B23681AA4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87E-411E-A7EE-877B23681AA4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87E-411E-A7EE-877B23681AA4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87E-411E-A7EE-877B23681AA4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87E-411E-A7EE-877B23681AA4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87E-411E-A7EE-877B23681AA4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87E-411E-A7EE-877B23681AA4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87E-411E-A7EE-877B23681AA4}"/>
              </c:ext>
            </c:extLst>
          </c:dPt>
          <c:dLbls>
            <c:dLbl>
              <c:idx val="0"/>
              <c:layout>
                <c:manualLayout>
                  <c:x val="6.3687724704673862E-2"/>
                  <c:y val="-9.4117647058823747E-3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7E-411E-A7EE-877B23681AA4}"/>
                </c:ext>
              </c:extLst>
            </c:dLbl>
            <c:dLbl>
              <c:idx val="1"/>
              <c:layout>
                <c:manualLayout>
                  <c:x val="2.6707755521315248E-2"/>
                  <c:y val="2.084100663887632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коришћење услуга и роба
</a:t>
                    </a:r>
                    <a:r>
                      <a:rPr lang="ru-RU" dirty="0" smtClean="0"/>
                      <a:t>28%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1.6435541859270673E-2"/>
                  <c:y val="-2.5098039215686273E-2"/>
                </c:manualLayout>
              </c:layout>
              <c:tx>
                <c:rich>
                  <a:bodyPr/>
                  <a:lstStyle/>
                  <a:p>
                    <a:r>
                      <a:rPr lang="sr-Cyrl-RS" dirty="0" smtClean="0"/>
                      <a:t>Природна имовина</a:t>
                    </a:r>
                    <a:r>
                      <a:rPr lang="sr-Cyrl-RS" dirty="0"/>
                      <a:t>
</a:t>
                    </a:r>
                    <a:r>
                      <a:rPr lang="sr-Cyrl-RS" dirty="0" smtClean="0"/>
                      <a:t>6%</a:t>
                    </a:r>
                    <a:endParaRPr lang="sr-Cyrl-RS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7E-411E-A7EE-877B23681AA4}"/>
                </c:ext>
              </c:extLst>
            </c:dLbl>
            <c:dLbl>
              <c:idx val="3"/>
              <c:layout>
                <c:manualLayout>
                  <c:x val="-5.1361068310220852E-2"/>
                  <c:y val="-7.2156862745098069E-2"/>
                </c:manualLayout>
              </c:layout>
              <c:tx>
                <c:rich>
                  <a:bodyPr/>
                  <a:lstStyle/>
                  <a:p>
                    <a:r>
                      <a:rPr lang="sr-Cyrl-RS" dirty="0"/>
                      <a:t>дотације и трансфери
</a:t>
                    </a:r>
                    <a:r>
                      <a:rPr lang="sr-Cyrl-RS" dirty="0" smtClean="0"/>
                      <a:t>14%</a:t>
                    </a:r>
                    <a:endParaRPr lang="sr-Cyrl-RS" dirty="0"/>
                  </a:p>
                </c:rich>
              </c:tx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-4.3143297380585505E-2"/>
                  <c:y val="-3.7647058823530012E-2"/>
                </c:manualLayout>
              </c:layout>
              <c:tx>
                <c:rich>
                  <a:bodyPr/>
                  <a:lstStyle/>
                  <a:p>
                    <a:r>
                      <a:rPr lang="sr-Cyrl-RS" dirty="0" smtClean="0"/>
                      <a:t>социјална </a:t>
                    </a:r>
                    <a:r>
                      <a:rPr lang="sr-Cyrl-RS" dirty="0"/>
                      <a:t>помоћ
</a:t>
                    </a:r>
                    <a:r>
                      <a:rPr lang="sr-Cyrl-RS" dirty="0" smtClean="0"/>
                      <a:t>5%</a:t>
                    </a:r>
                    <a:endParaRPr lang="sr-Cyrl-RS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87E-411E-A7EE-877B23681AA4}"/>
                </c:ext>
              </c:extLst>
            </c:dLbl>
            <c:dLbl>
              <c:idx val="5"/>
              <c:layout>
                <c:manualLayout>
                  <c:x val="-4.7252182845403765E-2"/>
                  <c:y val="-0.10980392156862827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87E-411E-A7EE-877B23681AA4}"/>
                </c:ext>
              </c:extLst>
            </c:dLbl>
            <c:dLbl>
              <c:idx val="6"/>
              <c:layout>
                <c:manualLayout>
                  <c:x val="1.8489984591679508E-2"/>
                  <c:y val="-4.0784313725490198E-2"/>
                </c:manualLayout>
              </c:layout>
              <c:tx>
                <c:rich>
                  <a:bodyPr/>
                  <a:lstStyle/>
                  <a:p>
                    <a:r>
                      <a:rPr lang="sr-Cyrl-RS" dirty="0"/>
                      <a:t>капитални издаци
</a:t>
                    </a:r>
                    <a:r>
                      <a:rPr lang="sr-Cyrl-RS" dirty="0" smtClean="0"/>
                      <a:t>19%</a:t>
                    </a:r>
                    <a:endParaRPr lang="sr-Cyrl-RS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87E-411E-A7EE-877B23681AA4}"/>
                </c:ext>
              </c:extLst>
            </c:dLbl>
            <c:dLbl>
              <c:idx val="7"/>
              <c:layout>
                <c:manualLayout>
                  <c:x val="6.1633281972265024E-2"/>
                  <c:y val="-4.0784313725490198E-2"/>
                </c:manualLayout>
              </c:layout>
              <c:tx>
                <c:rich>
                  <a:bodyPr/>
                  <a:lstStyle/>
                  <a:p>
                    <a:r>
                      <a:rPr lang="sr-Cyrl-RS" dirty="0" smtClean="0"/>
                      <a:t>средства </a:t>
                    </a:r>
                    <a:r>
                      <a:rPr lang="sr-Cyrl-RS" dirty="0"/>
                      <a:t>резерве 
</a:t>
                    </a:r>
                    <a:r>
                      <a:rPr lang="sr-Cyrl-RS" dirty="0" smtClean="0"/>
                      <a:t>3%</a:t>
                    </a:r>
                    <a:endParaRPr lang="sr-Cyrl-RS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87E-411E-A7EE-877B23681AA4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General</c:formatCode>
                <c:ptCount val="8"/>
                <c:pt idx="0">
                  <c:v>255919114</c:v>
                </c:pt>
                <c:pt idx="1">
                  <c:v>313459184</c:v>
                </c:pt>
                <c:pt idx="2">
                  <c:v>1000000</c:v>
                </c:pt>
                <c:pt idx="3">
                  <c:v>150807920</c:v>
                </c:pt>
                <c:pt idx="4">
                  <c:v>70979226</c:v>
                </c:pt>
                <c:pt idx="5">
                  <c:v>37507981</c:v>
                </c:pt>
                <c:pt idx="6">
                  <c:v>121829998</c:v>
                </c:pt>
                <c:pt idx="7">
                  <c:v>5891951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D87E-411E-A7EE-877B23681AA4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2729473577590357"/>
          <c:y val="0.30811837507692935"/>
          <c:w val="0.40236148955495527"/>
          <c:h val="0.36484126984127352"/>
        </c:manualLayout>
      </c:layout>
      <c:pie3DChart>
        <c:varyColors val="1"/>
        <c:ser>
          <c:idx val="0"/>
          <c:order val="0"/>
          <c:explosion val="9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116-44F9-9B73-F924052B0F54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116-44F9-9B73-F924052B0F54}"/>
              </c:ext>
            </c:extLst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116-44F9-9B73-F924052B0F54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116-44F9-9B73-F924052B0F54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116-44F9-9B73-F924052B0F54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116-44F9-9B73-F924052B0F54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116-44F9-9B73-F924052B0F54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116-44F9-9B73-F924052B0F54}"/>
              </c:ext>
            </c:extLst>
          </c:dPt>
          <c:dPt>
            <c:idx val="8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D116-44F9-9B73-F924052B0F54}"/>
              </c:ext>
            </c:extLst>
          </c:dPt>
          <c:dPt>
            <c:idx val="9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D116-44F9-9B73-F924052B0F54}"/>
              </c:ext>
            </c:extLst>
          </c:dPt>
          <c:dPt>
            <c:idx val="1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D116-44F9-9B73-F924052B0F54}"/>
              </c:ext>
            </c:extLst>
          </c:dPt>
          <c:dPt>
            <c:idx val="11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D116-44F9-9B73-F924052B0F54}"/>
              </c:ext>
            </c:extLst>
          </c:dPt>
          <c:dPt>
            <c:idx val="12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D116-44F9-9B73-F924052B0F54}"/>
              </c:ext>
            </c:extLst>
          </c:dPt>
          <c:dPt>
            <c:idx val="13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D116-44F9-9B73-F924052B0F54}"/>
              </c:ext>
            </c:extLst>
          </c:dPt>
          <c:dPt>
            <c:idx val="14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D116-44F9-9B73-F924052B0F54}"/>
              </c:ext>
            </c:extLst>
          </c:dPt>
          <c:dPt>
            <c:idx val="15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D116-44F9-9B73-F924052B0F54}"/>
              </c:ext>
            </c:extLst>
          </c:dPt>
          <c:dPt>
            <c:idx val="16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D116-44F9-9B73-F924052B0F54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16-44F9-9B73-F924052B0F54}"/>
                </c:ext>
              </c:extLst>
            </c:dLbl>
            <c:dLbl>
              <c:idx val="1"/>
              <c:layout>
                <c:manualLayout>
                  <c:x val="-7.4614393464711423E-2"/>
                  <c:y val="-0.1218569141832421"/>
                </c:manualLayout>
              </c:layout>
              <c:tx>
                <c:rich>
                  <a:bodyPr/>
                  <a:lstStyle/>
                  <a:p>
                    <a:r>
                      <a:rPr lang="sr-Cyrl-CS" dirty="0" smtClean="0"/>
                      <a:t>Комуналне делатности </a:t>
                    </a:r>
                    <a:r>
                      <a:rPr lang="sr-Cyrl-CS" dirty="0"/>
                      <a:t>
1%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16-44F9-9B73-F924052B0F54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16-44F9-9B73-F924052B0F54}"/>
                </c:ext>
              </c:extLst>
            </c:dLbl>
            <c:dLbl>
              <c:idx val="3"/>
              <c:layout>
                <c:manualLayout>
                  <c:x val="-4.0100311877246934E-2"/>
                  <c:y val="-4.0106405209331134E-2"/>
                </c:manualLayout>
              </c:layout>
              <c:tx>
                <c:rich>
                  <a:bodyPr/>
                  <a:lstStyle/>
                  <a:p>
                    <a:r>
                      <a:rPr lang="sr-Cyrl-CS" dirty="0" smtClean="0"/>
                      <a:t>Развој туризма</a:t>
                    </a:r>
                    <a:r>
                      <a:rPr lang="sr-Cyrl-CS" dirty="0"/>
                      <a:t>
2%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116-44F9-9B73-F924052B0F54}"/>
                </c:ext>
              </c:extLst>
            </c:dLbl>
            <c:dLbl>
              <c:idx val="4"/>
              <c:layout>
                <c:manualLayout>
                  <c:x val="5.1136591162849902E-2"/>
                  <c:y val="-0.1510499909064171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Пољопривреда и рурални развој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0%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116-44F9-9B73-F924052B0F54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116-44F9-9B73-F924052B0F54}"/>
                </c:ext>
              </c:extLst>
            </c:dLbl>
            <c:dLbl>
              <c:idx val="6"/>
              <c:layout>
                <c:manualLayout>
                  <c:x val="0.20060873774515578"/>
                  <c:y val="-8.920129584614064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Организација саобраћаја и саобраћајна инфраструктура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10%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116-44F9-9B73-F924052B0F54}"/>
                </c:ext>
              </c:extLst>
            </c:dLbl>
            <c:dLbl>
              <c:idx val="7"/>
              <c:layout>
                <c:manualLayout>
                  <c:x val="0.16843550218361183"/>
                  <c:y val="3.236166768550446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Предшколско </a:t>
                    </a:r>
                    <a:r>
                      <a:rPr lang="ru-RU" dirty="0"/>
                      <a:t>васпитање и образовање
</a:t>
                    </a:r>
                    <a:r>
                      <a:rPr lang="ru-RU" dirty="0" smtClean="0"/>
                      <a:t>1%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116-44F9-9B73-F924052B0F54}"/>
                </c:ext>
              </c:extLst>
            </c:dLbl>
            <c:dLbl>
              <c:idx val="8"/>
              <c:layout>
                <c:manualLayout>
                  <c:x val="0.11782331941977638"/>
                  <c:y val="0.126984218216483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Основно образовање и васпитање</a:t>
                    </a:r>
                    <a:r>
                      <a:rPr lang="ru-RU" dirty="0"/>
                      <a:t>
11%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116-44F9-9B73-F924052B0F54}"/>
                </c:ext>
              </c:extLst>
            </c:dLbl>
            <c:dLbl>
              <c:idx val="9"/>
              <c:layout>
                <c:manualLayout>
                  <c:x val="3.8541956205273654E-2"/>
                  <c:y val="0.2155438312854662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Средње образовање и васпитање</a:t>
                    </a:r>
                  </a:p>
                  <a:p>
                    <a:r>
                      <a:rPr lang="ru-RU" dirty="0" smtClean="0"/>
                      <a:t>0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116-44F9-9B73-F924052B0F54}"/>
                </c:ext>
              </c:extLst>
            </c:dLbl>
            <c:dLbl>
              <c:idx val="10"/>
              <c:layout>
                <c:manualLayout>
                  <c:x val="-6.8192230864541847E-2"/>
                  <c:y val="0.253684954694243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Социјална и дечија заштита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5%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116-44F9-9B73-F924052B0F54}"/>
                </c:ext>
              </c:extLst>
            </c:dLbl>
            <c:dLbl>
              <c:idx val="1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116-44F9-9B73-F924052B0F54}"/>
                </c:ext>
              </c:extLst>
            </c:dLbl>
            <c:dLbl>
              <c:idx val="12"/>
              <c:layout>
                <c:manualLayout>
                  <c:x val="-0.1970896658861884"/>
                  <c:y val="0.1871234013867409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Развој културе и информисања
</a:t>
                    </a:r>
                    <a:r>
                      <a:rPr lang="ru-RU" dirty="0" smtClean="0"/>
                      <a:t>8%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116-44F9-9B73-F924052B0F54}"/>
                </c:ext>
              </c:extLst>
            </c:dLbl>
            <c:dLbl>
              <c:idx val="13"/>
              <c:layout>
                <c:manualLayout>
                  <c:x val="-0.28748312824185412"/>
                  <c:y val="8.054617344812746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Развој спорта и омладине
</a:t>
                    </a:r>
                    <a:r>
                      <a:rPr lang="ru-RU" dirty="0" smtClean="0"/>
                      <a:t>8%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116-44F9-9B73-F924052B0F54}"/>
                </c:ext>
              </c:extLst>
            </c:dLbl>
            <c:dLbl>
              <c:idx val="14"/>
              <c:layout>
                <c:manualLayout>
                  <c:x val="-4.7549355045391796E-2"/>
                  <c:y val="4.802931952476878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Опште услуге локалне самоуправе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48%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</c:dLbl>
            <c:dLbl>
              <c:idx val="15"/>
              <c:layout>
                <c:manualLayout>
                  <c:x val="-9.9483600533300659E-2"/>
                  <c:y val="2.0537543779557015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Политички систем локалне самоуправе</a:t>
                    </a:r>
                    <a:r>
                      <a:rPr lang="ru-RU" dirty="0"/>
                      <a:t>
6%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D116-44F9-9B73-F924052B0F54}"/>
                </c:ext>
              </c:extLst>
            </c:dLbl>
            <c:dLbl>
              <c:idx val="1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D116-44F9-9B73-F924052B0F54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Programi!$D$5:$D$21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 КОМУНАЛНЕ ДЕЛАТНОСТИ </c:v>
                </c:pt>
                <c:pt idx="2">
                  <c:v>ЛОКАЛНИ ЕКОНОМСКИ РАЗВОЈ 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 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васпитање и образовање</c:v>
                </c:pt>
                <c:pt idx="8">
                  <c:v>Основно образовање И ВАСПИТАЊЕ</c:v>
                </c:pt>
                <c:pt idx="9">
                  <c:v>Средње образовање И ВАСПИТАЊЕ</c:v>
                </c:pt>
                <c:pt idx="10">
                  <c:v>СОЦИЈАЛНА И ДЕЧИЈА ЗАШТИТА 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спорта и омладине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ИЗВОРИ ЕНЕРГИЈЕ</c:v>
                </c:pt>
              </c:strCache>
            </c:strRef>
          </c:cat>
          <c:val>
            <c:numRef>
              <c:f>Programi!$E$5:$E$21</c:f>
              <c:numCache>
                <c:formatCode>General</c:formatCode>
                <c:ptCount val="17"/>
                <c:pt idx="0">
                  <c:v>0</c:v>
                </c:pt>
                <c:pt idx="1">
                  <c:v>11900000</c:v>
                </c:pt>
                <c:pt idx="2">
                  <c:v>0</c:v>
                </c:pt>
                <c:pt idx="3">
                  <c:v>21397000</c:v>
                </c:pt>
                <c:pt idx="4">
                  <c:v>6130110</c:v>
                </c:pt>
                <c:pt idx="5">
                  <c:v>0</c:v>
                </c:pt>
                <c:pt idx="6">
                  <c:v>49428122</c:v>
                </c:pt>
                <c:pt idx="7">
                  <c:v>33560000</c:v>
                </c:pt>
                <c:pt idx="8">
                  <c:v>108423000</c:v>
                </c:pt>
                <c:pt idx="9">
                  <c:v>2500000</c:v>
                </c:pt>
                <c:pt idx="10">
                  <c:v>76522226</c:v>
                </c:pt>
                <c:pt idx="11">
                  <c:v>0</c:v>
                </c:pt>
                <c:pt idx="12">
                  <c:v>90014050</c:v>
                </c:pt>
                <c:pt idx="13">
                  <c:v>46835330</c:v>
                </c:pt>
                <c:pt idx="14">
                  <c:v>453753053</c:v>
                </c:pt>
                <c:pt idx="15">
                  <c:v>56932483</c:v>
                </c:pt>
                <c:pt idx="1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D116-44F9-9B73-F924052B0F54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</a:t>
          </a:r>
          <a:r>
            <a:rPr lang="sr-Cyrl-RS" sz="1600" dirty="0" smtClean="0"/>
            <a:t>општине са </a:t>
          </a:r>
          <a:endParaRPr lang="sr-Cyrl-RS" sz="1600" dirty="0"/>
        </a:p>
        <a:p>
          <a:r>
            <a:rPr lang="sr-Cyrl-RS" sz="1600" dirty="0" smtClean="0"/>
            <a:t>Општинским већем</a:t>
          </a:r>
        </a:p>
        <a:p>
          <a:r>
            <a:rPr lang="sr-Cyrl-RS" sz="1600" dirty="0" smtClean="0"/>
            <a:t>Скупштина општине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endParaRPr lang="en-US"/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E102CD59-1CAD-49EA-9AA5-16E27A6ECDC6}">
      <dgm:prSet phldrT="[Text]" custT="1"/>
      <dgm:spPr>
        <a:solidFill>
          <a:srgbClr val="00B050"/>
        </a:solidFill>
      </dgm:spPr>
      <dgm:t>
        <a:bodyPr/>
        <a:lstStyle/>
        <a:p>
          <a:endParaRPr lang="en-US" sz="1600" dirty="0"/>
        </a:p>
      </dgm:t>
    </dgm:pt>
    <dgm:pt modelId="{E0C2758D-222D-4258-AD6C-C6D1672AB1BE}" type="parTrans" cxnId="{4AC2FFD5-F3F8-4AEF-9150-E60A64BC60D2}">
      <dgm:prSet/>
      <dgm:spPr/>
      <dgm:t>
        <a:bodyPr/>
        <a:lstStyle/>
        <a:p>
          <a:endParaRPr lang="en-US"/>
        </a:p>
      </dgm:t>
    </dgm:pt>
    <dgm:pt modelId="{9252071F-0C2C-40A0-9D87-75DFFB2070B9}" type="sibTrans" cxnId="{4AC2FFD5-F3F8-4AEF-9150-E60A64BC60D2}">
      <dgm:prSet/>
      <dgm:spPr/>
      <dgm:t>
        <a:bodyPr/>
        <a:lstStyle/>
        <a:p>
          <a:endParaRPr lang="en-US"/>
        </a:p>
      </dgm:t>
    </dgm:pt>
    <dgm:pt modelId="{2F4F62AF-BBB3-4CEA-8E79-880F09B56B36}">
      <dgm:prSet phldrT="[Text]" custT="1"/>
      <dgm:spPr>
        <a:solidFill>
          <a:srgbClr val="00B050"/>
        </a:solidFill>
      </dgm:spPr>
      <dgm:t>
        <a:bodyPr/>
        <a:lstStyle/>
        <a:p>
          <a:endParaRPr lang="en-US" sz="1600" dirty="0"/>
        </a:p>
      </dgm:t>
    </dgm:pt>
    <dgm:pt modelId="{A3DFE02A-6023-4F7C-B000-8A843A8FDE2A}" type="parTrans" cxnId="{3C114D19-45C1-4E44-B708-2450A9E4B82F}">
      <dgm:prSet/>
      <dgm:spPr/>
      <dgm:t>
        <a:bodyPr/>
        <a:lstStyle/>
        <a:p>
          <a:endParaRPr lang="en-US"/>
        </a:p>
      </dgm:t>
    </dgm:pt>
    <dgm:pt modelId="{894CAEED-19B5-43F7-A042-BBA698DA57EA}" type="sibTrans" cxnId="{3C114D19-45C1-4E44-B708-2450A9E4B82F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6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6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6"/>
      <dgm:spPr/>
    </dgm:pt>
    <dgm:pt modelId="{26FE1052-C82D-4BB2-8303-E4D063782600}" type="pres">
      <dgm:prSet presAssocID="{BDD04F37-85A8-4736-987B-C65A16E753DF}" presName="Accent4" presStyleLbl="node1" presStyleIdx="3" presStyleCnt="6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6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6"/>
      <dgm:spPr/>
    </dgm:pt>
  </dgm:ptLst>
  <dgm:cxnLst>
    <dgm:cxn modelId="{AF284A92-A842-400F-96D2-9B85FD48F842}" srcId="{2915701C-9177-4F63-BC4A-2A3F58667EEF}" destId="{724C2318-F479-4174-A10E-9EC4287AD534}" srcOrd="4" destOrd="0" parTransId="{75FF1061-0136-4D4A-8F29-8B8C5BB09E30}" sibTransId="{CF55BBF8-6284-4BA7-9983-520960D17E18}"/>
    <dgm:cxn modelId="{487FD65B-B6F4-4CE6-AC18-CBA1C7BC6CD8}" srcId="{2915701C-9177-4F63-BC4A-2A3F58667EEF}" destId="{EC086DEB-01FD-4650-84A6-3248233D6869}" srcOrd="3" destOrd="0" parTransId="{D8E22DAB-5022-49AE-91A6-20DF1C7017B2}" sibTransId="{EBD18A8D-98B2-4C8A-B1B4-4169A0689B2C}"/>
    <dgm:cxn modelId="{3C114D19-45C1-4E44-B708-2450A9E4B82F}" srcId="{2915701C-9177-4F63-BC4A-2A3F58667EEF}" destId="{2F4F62AF-BBB3-4CEA-8E79-880F09B56B36}" srcOrd="1" destOrd="0" parTransId="{A3DFE02A-6023-4F7C-B000-8A843A8FDE2A}" sibTransId="{894CAEED-19B5-43F7-A042-BBA698DA57EA}"/>
    <dgm:cxn modelId="{4AC2FFD5-F3F8-4AEF-9150-E60A64BC60D2}" srcId="{2915701C-9177-4F63-BC4A-2A3F58667EEF}" destId="{E102CD59-1CAD-49EA-9AA5-16E27A6ECDC6}" srcOrd="2" destOrd="0" parTransId="{E0C2758D-222D-4258-AD6C-C6D1672AB1BE}" sibTransId="{9252071F-0C2C-40A0-9D87-75DFFB2070B9}"/>
    <dgm:cxn modelId="{AF9C8EEE-81F3-442F-9504-7988DBF2C7F9}" srcId="{2915701C-9177-4F63-BC4A-2A3F58667EEF}" destId="{F525C7DD-C069-4FE6-9519-29523B058512}" srcOrd="5" destOrd="0" parTransId="{495F855C-786B-4014-ACFA-A29039643E3B}" sibTransId="{B1936762-DD2F-4289-8425-BB02188F1FAF}"/>
    <dgm:cxn modelId="{D9932761-9BDF-4FD0-8911-4ABD16EE8703}" srcId="{E102CD59-1CAD-49EA-9AA5-16E27A6ECDC6}" destId="{C8F2A349-D54D-4B85-BD78-BA70A66CB9EA}" srcOrd="0" destOrd="0" parTransId="{A965CD0E-CB5C-406E-AFDD-63697CFB0404}" sibTransId="{FDA33D62-3016-4584-BF43-2DBBB14A066A}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37DBBC31-0F9C-4EEF-B983-1B1BD8728434}" srcId="{E102CD59-1CAD-49EA-9AA5-16E27A6ECDC6}" destId="{9621BB6C-CCFC-4987-A70A-BF11FC47FFCC}" srcOrd="1" destOrd="0" parTransId="{A38DE29F-85F5-4579-AADA-99391004BA45}" sibTransId="{26D4FA14-60D5-40E5-B665-764CA26A018F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</a:t>
          </a:r>
          <a:r>
            <a:rPr lang="sr-Cyrl-RS" sz="1400" dirty="0" smtClean="0"/>
            <a:t>финансија</a:t>
          </a:r>
          <a:r>
            <a:rPr lang="sr-Latn-RS" sz="1400" dirty="0" smtClean="0"/>
            <a:t> </a:t>
          </a:r>
          <a:r>
            <a:rPr lang="sr-Cyrl-RS" sz="1400" dirty="0" smtClean="0"/>
            <a:t>и Секретаријата финансија града Београда </a:t>
          </a:r>
          <a:r>
            <a:rPr lang="sr-Cyrl-RS" sz="1400" dirty="0"/>
            <a:t>за припрему одлуке о буџету за </a:t>
          </a:r>
          <a:r>
            <a:rPr lang="sr-Cyrl-RS" sz="1400" dirty="0" smtClean="0"/>
            <a:t>20</a:t>
          </a:r>
          <a:r>
            <a:rPr lang="en-US" sz="1400" dirty="0" smtClean="0"/>
            <a:t>23</a:t>
          </a:r>
          <a:r>
            <a:rPr lang="sr-Cyrl-RS" sz="1400" dirty="0" smtClean="0"/>
            <a:t>. </a:t>
          </a:r>
          <a:r>
            <a:rPr lang="sr-Cyrl-RS" sz="1400" dirty="0"/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5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7E8E6685-0078-4B86-BC52-3A0FBAF76686}" type="pres">
      <dgm:prSet presAssocID="{F68F9F1A-A0AC-4627-BB76-A21CB9C16ACA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општине </a:t>
          </a:r>
          <a:r>
            <a:rPr lang="sr-Cyrl-RS" sz="1300" dirty="0" smtClean="0">
              <a:solidFill>
                <a:srgbClr val="FF0000"/>
              </a:solidFill>
            </a:rPr>
            <a:t>(</a:t>
          </a:r>
          <a:r>
            <a:rPr lang="en-US" sz="1300" dirty="0" smtClean="0">
              <a:solidFill>
                <a:srgbClr val="FF0000"/>
              </a:solidFill>
            </a:rPr>
            <a:t>1.109.947.118)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општине </a:t>
          </a:r>
          <a:r>
            <a:rPr lang="sr-Cyrl-RS" dirty="0" smtClean="0">
              <a:solidFill>
                <a:srgbClr val="FF0000"/>
              </a:solidFill>
            </a:rPr>
            <a:t>(</a:t>
          </a:r>
          <a:r>
            <a:rPr lang="en-US" dirty="0" smtClean="0">
              <a:solidFill>
                <a:srgbClr val="FF0000"/>
              </a:solidFill>
            </a:rPr>
            <a:t>834.844.400)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 smtClean="0">
              <a:solidFill>
                <a:srgbClr val="FF0000"/>
              </a:solidFill>
            </a:rPr>
            <a:t>(</a:t>
          </a:r>
          <a:r>
            <a:rPr lang="en-US" dirty="0" smtClean="0">
              <a:solidFill>
                <a:srgbClr val="FF0000"/>
              </a:solidFill>
            </a:rPr>
            <a:t>257.702.718)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извора </a:t>
          </a:r>
          <a:r>
            <a:rPr lang="sr-Cyrl-RS" dirty="0" smtClean="0">
              <a:solidFill>
                <a:srgbClr val="FF0000"/>
              </a:solidFill>
            </a:rPr>
            <a:t>(</a:t>
          </a:r>
          <a:r>
            <a:rPr lang="en-US" dirty="0" smtClean="0">
              <a:solidFill>
                <a:srgbClr val="FF0000"/>
              </a:solidFill>
            </a:rPr>
            <a:t>17.400.000)</a:t>
          </a:r>
          <a:endParaRPr lang="en-US" dirty="0">
            <a:solidFill>
              <a:srgbClr val="FF000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64920" custScaleY="94180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115276" custScaleY="91218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</a:t>
          </a:r>
          <a:r>
            <a:rPr lang="sr-Cyrl-RS" sz="14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општине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 custT="1"/>
      <dgm:spPr/>
      <dgm:t>
        <a:bodyPr/>
        <a:lstStyle/>
        <a:p>
          <a:pPr algn="ctr"/>
          <a:r>
            <a:rPr lang="sr-Cyrl-RS" sz="2100" dirty="0"/>
            <a:t>Укупни буџетски приходи и примања  </a:t>
          </a:r>
          <a:r>
            <a:rPr lang="en-US" sz="1800" dirty="0" smtClean="0">
              <a:solidFill>
                <a:srgbClr val="FF0000"/>
              </a:solidFill>
            </a:rPr>
            <a:t>1.109.947.118</a:t>
          </a:r>
          <a:r>
            <a:rPr lang="en-US" sz="2100" dirty="0" smtClean="0">
              <a:solidFill>
                <a:srgbClr val="FF0000"/>
              </a:solidFill>
            </a:rPr>
            <a:t> </a:t>
          </a:r>
          <a:r>
            <a:rPr lang="sr-Cyrl-RS" sz="2100" dirty="0" smtClean="0"/>
            <a:t>динара</a:t>
          </a:r>
          <a:endParaRPr lang="en-US" sz="2100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en-US" dirty="0" smtClean="0"/>
            <a:t>814.944.400 </a:t>
          </a:r>
          <a:r>
            <a:rPr lang="sr-Cyrl-RS" dirty="0" smtClean="0"/>
            <a:t>динара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en-US" dirty="0" smtClean="0">
              <a:solidFill>
                <a:srgbClr val="FF0000"/>
              </a:solidFill>
            </a:rPr>
            <a:t>4</a:t>
          </a:r>
          <a:r>
            <a:rPr lang="sr-Cyrl-RS" dirty="0" smtClean="0">
              <a:solidFill>
                <a:srgbClr val="FF0000"/>
              </a:solidFill>
            </a:rPr>
            <a:t>00.000 </a:t>
          </a:r>
          <a:r>
            <a:rPr lang="sr-Cyrl-RS" dirty="0" smtClean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en-US" dirty="0" smtClean="0">
              <a:solidFill>
                <a:srgbClr val="FF0000"/>
              </a:solidFill>
            </a:rPr>
            <a:t>19.900.000 </a:t>
          </a:r>
          <a:r>
            <a:rPr lang="sr-Cyrl-RS" dirty="0" smtClean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 smtClean="0"/>
            <a:t>Сопствени приходи </a:t>
          </a:r>
        </a:p>
        <a:p>
          <a:pPr algn="ctr"/>
          <a:r>
            <a:rPr lang="en-US" dirty="0" smtClean="0">
              <a:solidFill>
                <a:srgbClr val="FF0000"/>
              </a:solidFill>
            </a:rPr>
            <a:t>17.000.000 </a:t>
          </a:r>
          <a:r>
            <a:rPr lang="sr-Cyrl-RS" dirty="0" smtClean="0"/>
            <a:t>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/>
            <a:t>Примања од продаје </a:t>
          </a:r>
          <a:r>
            <a:rPr lang="sr-Cyrl-RS" dirty="0" smtClean="0"/>
            <a:t>финансијске и нефинансијске  </a:t>
          </a:r>
          <a:r>
            <a:rPr lang="sr-Cyrl-RS" dirty="0"/>
            <a:t>имовине  </a:t>
          </a:r>
          <a:r>
            <a:rPr lang="sr-Cyrl-RS" dirty="0" smtClean="0"/>
            <a:t>0</a:t>
          </a:r>
          <a:r>
            <a:rPr lang="sr-Cyrl-RS" dirty="0" smtClean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900" dirty="0"/>
            <a:t>Пренета средства из ранијих година</a:t>
          </a:r>
          <a:r>
            <a:rPr lang="sr-Latn-RS" sz="900" dirty="0"/>
            <a:t> </a:t>
          </a:r>
          <a:r>
            <a:rPr lang="sr-Cyrl-RS" sz="900" dirty="0" smtClean="0"/>
            <a:t> </a:t>
          </a:r>
          <a:r>
            <a:rPr lang="en-US" sz="900" dirty="0" smtClean="0"/>
            <a:t>257.702.718</a:t>
          </a:r>
          <a:r>
            <a:rPr lang="en-US" sz="900" dirty="0" smtClean="0">
              <a:solidFill>
                <a:srgbClr val="FF0000"/>
              </a:solidFill>
            </a:rPr>
            <a:t> </a:t>
          </a:r>
          <a:r>
            <a:rPr lang="sr-Cyrl-RS" sz="900" dirty="0" smtClean="0"/>
            <a:t>динара</a:t>
          </a:r>
          <a:endParaRPr lang="en-US" sz="9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7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E4213-15E1-4436-8045-C055E8A54EDE}" type="pres">
      <dgm:prSet presAssocID="{40EF3D92-C4CB-4CBC-8AED-087234C53764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FC9CD-FF79-40EF-A271-A8DBB0423AC2}" type="pres">
      <dgm:prSet presAssocID="{920F0D4F-6C4C-4BE8-9363-F48FBF034871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</a:t>
          </a:r>
          <a:r>
            <a:rPr lang="sr-Cyrl-RS" dirty="0" smtClean="0">
              <a:solidFill>
                <a:schemeClr val="bg1"/>
              </a:solidFill>
            </a:rPr>
            <a:t>1.109.947.118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sr-Cyrl-RS" dirty="0" smtClean="0">
              <a:solidFill>
                <a:srgbClr val="FF0000"/>
              </a:solidFill>
            </a:rPr>
            <a:t>498.531.756 </a:t>
          </a:r>
          <a:r>
            <a:rPr lang="ru-RU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 smtClean="0">
              <a:solidFill>
                <a:schemeClr val="bg1"/>
              </a:solidFill>
            </a:rPr>
            <a:t>Природна имовина 50.000.000 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Cyrl-RS" dirty="0" smtClean="0">
              <a:solidFill>
                <a:srgbClr val="FF0000"/>
              </a:solidFill>
            </a:rPr>
            <a:t>68.550.000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dirty="0" smtClean="0">
              <a:solidFill>
                <a:srgbClr val="FF0000"/>
              </a:solidFill>
            </a:rPr>
            <a:t>385.452.309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 smtClean="0">
              <a:solidFill>
                <a:schemeClr val="bg1"/>
              </a:solidFill>
            </a:rPr>
            <a:t>Социјална помоћ </a:t>
          </a:r>
          <a:r>
            <a:rPr lang="sr-Cyrl-RS" dirty="0" smtClean="0">
              <a:solidFill>
                <a:srgbClr val="FF0000"/>
              </a:solidFill>
            </a:rPr>
            <a:t>42.398.000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RS" dirty="0" smtClean="0">
              <a:solidFill>
                <a:srgbClr val="FF0000"/>
              </a:solidFill>
            </a:rPr>
            <a:t>1.707.370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</a:t>
          </a:r>
          <a:r>
            <a:rPr lang="sr-Cyrl-RS" dirty="0" smtClean="0">
              <a:solidFill>
                <a:schemeClr val="bg1"/>
              </a:solidFill>
            </a:rPr>
            <a:t>расходи и издаци  </a:t>
          </a:r>
          <a:r>
            <a:rPr lang="sr-Cyrl-RS" dirty="0" smtClean="0">
              <a:solidFill>
                <a:srgbClr val="FF0000"/>
              </a:solidFill>
            </a:rPr>
            <a:t>90.797.683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 smtClean="0">
              <a:solidFill>
                <a:schemeClr val="bg1"/>
              </a:solidFill>
            </a:rPr>
            <a:t>Средства резерве </a:t>
          </a:r>
          <a:r>
            <a:rPr lang="en-US" dirty="0" smtClean="0">
              <a:solidFill>
                <a:srgbClr val="FF0000"/>
              </a:solidFill>
            </a:rPr>
            <a:t>2</a:t>
          </a:r>
          <a:r>
            <a:rPr lang="sr-Cyrl-RS" dirty="0" smtClean="0">
              <a:solidFill>
                <a:srgbClr val="FF0000"/>
              </a:solidFill>
            </a:rPr>
            <a:t>2</a:t>
          </a:r>
          <a:r>
            <a:rPr lang="en-US" dirty="0" smtClean="0">
              <a:solidFill>
                <a:srgbClr val="FF0000"/>
              </a:solidFill>
            </a:rPr>
            <a:t>.500.000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E0EDC178-902A-43FE-9664-969929887470}">
      <dgm:prSet/>
      <dgm:spPr/>
      <dgm:t>
        <a:bodyPr/>
        <a:lstStyle/>
        <a:p>
          <a:r>
            <a:rPr lang="sr-Cyrl-RS" dirty="0" smtClean="0">
              <a:solidFill>
                <a:schemeClr val="bg1"/>
              </a:solidFill>
            </a:rPr>
            <a:t>Отплата камате </a:t>
          </a:r>
          <a:r>
            <a:rPr lang="sr-Cyrl-RS" dirty="0" smtClean="0">
              <a:solidFill>
                <a:srgbClr val="FF0000"/>
              </a:solidFill>
            </a:rPr>
            <a:t>10.000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CC4E0757-A238-4FFA-AB78-02A449B89D6E}" type="parTrans" cxnId="{47587C5B-34A4-40FC-9A52-A9BF10096C24}">
      <dgm:prSet/>
      <dgm:spPr/>
    </dgm:pt>
    <dgm:pt modelId="{B969C397-685E-45A0-BB19-3A64229819A5}" type="sibTrans" cxnId="{47587C5B-34A4-40FC-9A52-A9BF10096C24}">
      <dgm:prSet/>
      <dgm:spPr/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  <dgm:t>
        <a:bodyPr/>
        <a:lstStyle/>
        <a:p>
          <a:endParaRPr lang="en-US"/>
        </a:p>
      </dgm:t>
    </dgm:pt>
    <dgm:pt modelId="{73F305AC-CFDC-45B1-8AB8-6FABD1C99179}" type="pres">
      <dgm:prSet presAssocID="{A7091EAC-498C-4E8C-B46B-331B042A0C75}" presName="node" presStyleLbl="node1" presStyleIdx="0" presStyleCnt="9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9"/>
      <dgm:spPr/>
      <dgm:t>
        <a:bodyPr/>
        <a:lstStyle/>
        <a:p>
          <a:endParaRPr lang="en-US"/>
        </a:p>
      </dgm:t>
    </dgm:pt>
    <dgm:pt modelId="{A14630AA-C1BD-4A7E-B665-0A7C9B6C19C9}" type="pres">
      <dgm:prSet presAssocID="{3FA5C700-C8EE-4CAC-8DA0-0BA7CA952C72}" presName="node" presStyleLbl="node1" presStyleIdx="1" presStyleCnt="9" custScaleX="131953" custScaleY="129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9"/>
      <dgm:spPr/>
      <dgm:t>
        <a:bodyPr/>
        <a:lstStyle/>
        <a:p>
          <a:endParaRPr lang="en-US"/>
        </a:p>
      </dgm:t>
    </dgm:pt>
    <dgm:pt modelId="{E43F7264-94BE-4E7E-8A98-A0D70BB3AF06}" type="pres">
      <dgm:prSet presAssocID="{4746DA87-483C-4B84-9A22-BC58F96CB23A}" presName="node" presStyleLbl="node1" presStyleIdx="2" presStyleCnt="9" custScaleX="121003" custScaleY="1192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9"/>
      <dgm:spPr/>
      <dgm:t>
        <a:bodyPr/>
        <a:lstStyle/>
        <a:p>
          <a:endParaRPr lang="en-US"/>
        </a:p>
      </dgm:t>
    </dgm:pt>
    <dgm:pt modelId="{115526CD-270E-4C52-A164-15F2B6F9FE39}" type="pres">
      <dgm:prSet presAssocID="{8329AE49-ECD5-4C13-B90F-CA83B6E6F994}" presName="node" presStyleLbl="node1" presStyleIdx="3" presStyleCnt="9" custScaleX="120594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9"/>
      <dgm:spPr/>
      <dgm:t>
        <a:bodyPr/>
        <a:lstStyle/>
        <a:p>
          <a:endParaRPr lang="en-US"/>
        </a:p>
      </dgm:t>
    </dgm:pt>
    <dgm:pt modelId="{5101AD7C-EA94-402A-A388-0FD916639D60}" type="pres">
      <dgm:prSet presAssocID="{9C6F0069-43DC-402D-BD84-1006528FCE04}" presName="node" presStyleLbl="node1" presStyleIdx="4" presStyleCnt="9" custScaleX="117384" custScaleY="118966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9"/>
      <dgm:spPr/>
      <dgm:t>
        <a:bodyPr/>
        <a:lstStyle/>
        <a:p>
          <a:endParaRPr lang="en-US"/>
        </a:p>
      </dgm:t>
    </dgm:pt>
    <dgm:pt modelId="{D19ADD6D-9F0A-4766-B637-BB2D5495A9BB}" type="pres">
      <dgm:prSet presAssocID="{ED01A515-5448-4A3E-A2EC-575448D0F5AA}" presName="node" presStyleLbl="node1" presStyleIdx="5" presStyleCnt="9" custScaleX="113767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9"/>
      <dgm:spPr/>
      <dgm:t>
        <a:bodyPr/>
        <a:lstStyle/>
        <a:p>
          <a:endParaRPr lang="en-US"/>
        </a:p>
      </dgm:t>
    </dgm:pt>
    <dgm:pt modelId="{4F05B281-B6DB-45BB-A427-1BF92AADC139}" type="pres">
      <dgm:prSet presAssocID="{AE26BF5A-34A6-4192-8BEA-D9ECFB941642}" presName="node" presStyleLbl="node1" presStyleIdx="6" presStyleCnt="9" custScaleX="112359" custScaleY="125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9"/>
      <dgm:spPr/>
      <dgm:t>
        <a:bodyPr/>
        <a:lstStyle/>
        <a:p>
          <a:endParaRPr lang="en-US"/>
        </a:p>
      </dgm:t>
    </dgm:pt>
    <dgm:pt modelId="{2D6C03BD-4023-431E-84F6-C080A9961C8A}" type="pres">
      <dgm:prSet presAssocID="{91651A17-950C-49EC-8C35-2517548AE9E6}" presName="node" presStyleLbl="node1" presStyleIdx="7" presStyleCnt="9" custScaleX="134628" custScaleY="131362" custRadScaleRad="93377" custRadScaleInc="-24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9"/>
      <dgm:spPr/>
      <dgm:t>
        <a:bodyPr/>
        <a:lstStyle/>
        <a:p>
          <a:endParaRPr lang="en-US"/>
        </a:p>
      </dgm:t>
    </dgm:pt>
    <dgm:pt modelId="{A6BB8B6A-9370-4B66-BB0A-7B785A97AE58}" type="pres">
      <dgm:prSet presAssocID="{E0EDC178-902A-43FE-9664-969929887470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294728-CF94-44A8-B6E5-31790DDCFDC5}" type="pres">
      <dgm:prSet presAssocID="{E0EDC178-902A-43FE-9664-969929887470}" presName="dummy" presStyleCnt="0"/>
      <dgm:spPr/>
    </dgm:pt>
    <dgm:pt modelId="{E76A05A8-2BFC-468F-8FDF-EDFCC45E9D0A}" type="pres">
      <dgm:prSet presAssocID="{B969C397-685E-45A0-BB19-3A64229819A5}" presName="sibTrans" presStyleLbl="sibTrans2D1" presStyleIdx="8" presStyleCnt="9"/>
      <dgm:spPr/>
    </dgm:pt>
  </dgm:ptLst>
  <dgm:cxnLst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74D7C33-CB96-462A-83AF-1E6FFE895AB9}" type="presOf" srcId="{E0EDC178-902A-43FE-9664-969929887470}" destId="{A6BB8B6A-9370-4B66-BB0A-7B785A97AE58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7587C5B-34A4-40FC-9A52-A9BF10096C24}" srcId="{9ED1A3B2-A381-4201-823D-E4B4F944886D}" destId="{E0EDC178-902A-43FE-9664-969929887470}" srcOrd="8" destOrd="0" parTransId="{CC4E0757-A238-4FFA-AB78-02A449B89D6E}" sibTransId="{B969C397-685E-45A0-BB19-3A64229819A5}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97017E5-C53B-4A09-B14D-2BD5FDC55196}" type="presOf" srcId="{B969C397-685E-45A0-BB19-3A64229819A5}" destId="{E76A05A8-2BFC-468F-8FDF-EDFCC45E9D0A}" srcOrd="0" destOrd="0" presId="urn:microsoft.com/office/officeart/2005/8/layout/radial6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  <dgm:cxn modelId="{BF790100-65FF-4223-8580-B9839F779F98}" type="presParOf" srcId="{F4B68BA8-694B-4B7F-8215-68903FFCD2D7}" destId="{A6BB8B6A-9370-4B66-BB0A-7B785A97AE58}" srcOrd="25" destOrd="0" presId="urn:microsoft.com/office/officeart/2005/8/layout/radial6"/>
    <dgm:cxn modelId="{8A7AD539-4F86-42EB-9FCB-71470F8DF780}" type="presParOf" srcId="{F4B68BA8-694B-4B7F-8215-68903FFCD2D7}" destId="{3E294728-CF94-44A8-B6E5-31790DDCFDC5}" srcOrd="26" destOrd="0" presId="urn:microsoft.com/office/officeart/2005/8/layout/radial6"/>
    <dgm:cxn modelId="{F501C923-70E3-418C-98C3-C2C07F16C4C1}" type="presParOf" srcId="{F4B68BA8-694B-4B7F-8215-68903FFCD2D7}" destId="{E76A05A8-2BFC-468F-8FDF-EDFCC45E9D0A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171651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Општинска управа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Председник </a:t>
          </a:r>
          <a:r>
            <a:rPr lang="sr-Cyrl-RS" sz="1600" kern="1200" dirty="0" smtClean="0"/>
            <a:t>општине са 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Општинским већем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Скупштина општине Правобранилаштво општине</a:t>
          </a:r>
          <a:endParaRPr lang="en-US" sz="1600" kern="1200" dirty="0"/>
        </a:p>
      </dsp:txBody>
      <dsp:txXfrm>
        <a:off x="1171651" y="266763"/>
        <a:ext cx="3277819" cy="3277748"/>
      </dsp:txXfrm>
    </dsp:sp>
    <dsp:sp modelId="{6AE34D3E-FD5D-4402-89AF-BF559D3EC92D}">
      <dsp:nvSpPr>
        <dsp:cNvPr id="0" name=""/>
        <dsp:cNvSpPr/>
      </dsp:nvSpPr>
      <dsp:spPr>
        <a:xfrm>
          <a:off x="3041904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178710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660392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397300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253691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421587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665663" y="2506508"/>
          <a:ext cx="574836" cy="2285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7418" y="0"/>
              </a:lnTo>
              <a:lnTo>
                <a:pt x="287418" y="2285823"/>
              </a:lnTo>
              <a:lnTo>
                <a:pt x="574836" y="22858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894156" y="3590496"/>
        <a:ext cx="117849" cy="117849"/>
      </dsp:txXfrm>
    </dsp:sp>
    <dsp:sp modelId="{EE8B77DA-77C5-46AD-80A2-BD307CFE9F0A}">
      <dsp:nvSpPr>
        <dsp:cNvPr id="0" name=""/>
        <dsp:cNvSpPr/>
      </dsp:nvSpPr>
      <dsp:spPr>
        <a:xfrm>
          <a:off x="1665663" y="2506508"/>
          <a:ext cx="574836" cy="16381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7418" y="0"/>
              </a:lnTo>
              <a:lnTo>
                <a:pt x="287418" y="1638173"/>
              </a:lnTo>
              <a:lnTo>
                <a:pt x="574836" y="16381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909679" y="3282193"/>
        <a:ext cx="86805" cy="86805"/>
      </dsp:txXfrm>
    </dsp:sp>
    <dsp:sp modelId="{531482B3-13DA-4E77-8EF9-7A508768A321}">
      <dsp:nvSpPr>
        <dsp:cNvPr id="0" name=""/>
        <dsp:cNvSpPr/>
      </dsp:nvSpPr>
      <dsp:spPr>
        <a:xfrm>
          <a:off x="1665663" y="2506508"/>
          <a:ext cx="574836" cy="997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7418" y="0"/>
              </a:lnTo>
              <a:lnTo>
                <a:pt x="287418" y="997581"/>
              </a:lnTo>
              <a:lnTo>
                <a:pt x="574836" y="9975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24298" y="2976516"/>
        <a:ext cx="57567" cy="57567"/>
      </dsp:txXfrm>
    </dsp:sp>
    <dsp:sp modelId="{F1903401-CDA9-4777-A04C-F19A89F110A0}">
      <dsp:nvSpPr>
        <dsp:cNvPr id="0" name=""/>
        <dsp:cNvSpPr/>
      </dsp:nvSpPr>
      <dsp:spPr>
        <a:xfrm>
          <a:off x="1665663" y="2506508"/>
          <a:ext cx="574836" cy="149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7418" y="0"/>
              </a:lnTo>
              <a:lnTo>
                <a:pt x="287418" y="149632"/>
              </a:lnTo>
              <a:lnTo>
                <a:pt x="574836" y="1496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38232" y="2566475"/>
        <a:ext cx="29699" cy="29699"/>
      </dsp:txXfrm>
    </dsp:sp>
    <dsp:sp modelId="{25CF5DCC-0AE9-4D09-ABC1-8BE4D97FDFCB}">
      <dsp:nvSpPr>
        <dsp:cNvPr id="0" name=""/>
        <dsp:cNvSpPr/>
      </dsp:nvSpPr>
      <dsp:spPr>
        <a:xfrm>
          <a:off x="1665663" y="1063529"/>
          <a:ext cx="601393" cy="1442979"/>
        </a:xfrm>
        <a:custGeom>
          <a:avLst/>
          <a:gdLst/>
          <a:ahLst/>
          <a:cxnLst/>
          <a:rect l="0" t="0" r="0" b="0"/>
          <a:pathLst>
            <a:path>
              <a:moveTo>
                <a:pt x="0" y="1442979"/>
              </a:moveTo>
              <a:lnTo>
                <a:pt x="300696" y="1442979"/>
              </a:lnTo>
              <a:lnTo>
                <a:pt x="300696" y="0"/>
              </a:lnTo>
              <a:lnTo>
                <a:pt x="60139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27278" y="1745937"/>
        <a:ext cx="78164" cy="78164"/>
      </dsp:txXfrm>
    </dsp:sp>
    <dsp:sp modelId="{D1C52863-34A6-4E04-9740-6E0567681A8F}">
      <dsp:nvSpPr>
        <dsp:cNvPr id="0" name=""/>
        <dsp:cNvSpPr/>
      </dsp:nvSpPr>
      <dsp:spPr>
        <a:xfrm rot="16200000">
          <a:off x="-1219578" y="1700713"/>
          <a:ext cx="4158892" cy="16115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 rot="16200000">
        <a:off x="-1219578" y="1700713"/>
        <a:ext cx="4158892" cy="1611591"/>
      </dsp:txXfrm>
    </dsp:sp>
    <dsp:sp modelId="{AD67EDBF-32B4-495C-A262-4812FBE80932}">
      <dsp:nvSpPr>
        <dsp:cNvPr id="0" name=""/>
        <dsp:cNvSpPr/>
      </dsp:nvSpPr>
      <dsp:spPr>
        <a:xfrm>
          <a:off x="2267057" y="55275"/>
          <a:ext cx="5454908" cy="20165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Закони и прописи: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Упутство Министарства </a:t>
          </a:r>
          <a:r>
            <a:rPr lang="sr-Cyrl-RS" sz="1400" kern="1200" dirty="0" smtClean="0"/>
            <a:t>финансија</a:t>
          </a:r>
          <a:r>
            <a:rPr lang="sr-Latn-RS" sz="1400" kern="1200" dirty="0" smtClean="0"/>
            <a:t> </a:t>
          </a:r>
          <a:r>
            <a:rPr lang="sr-Cyrl-RS" sz="1400" kern="1200" dirty="0" smtClean="0"/>
            <a:t>и Секретаријата финансија града Београда </a:t>
          </a:r>
          <a:r>
            <a:rPr lang="sr-Cyrl-RS" sz="1400" kern="1200" dirty="0"/>
            <a:t>за припрему одлуке о буџету за 2018. годину и др.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267057" y="55275"/>
        <a:ext cx="5454908" cy="2016509"/>
      </dsp:txXfrm>
    </dsp:sp>
    <dsp:sp modelId="{A288E7CD-845A-4B30-8D9E-0FCFF4059FF8}">
      <dsp:nvSpPr>
        <dsp:cNvPr id="0" name=""/>
        <dsp:cNvSpPr/>
      </dsp:nvSpPr>
      <dsp:spPr>
        <a:xfrm>
          <a:off x="2240499" y="2238233"/>
          <a:ext cx="5412916" cy="8358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Стратешки документи: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240499" y="2238233"/>
        <a:ext cx="5412916" cy="835817"/>
      </dsp:txXfrm>
    </dsp:sp>
    <dsp:sp modelId="{573F9BF2-AC82-43FC-A361-118085DB3D65}">
      <dsp:nvSpPr>
        <dsp:cNvPr id="0" name=""/>
        <dsp:cNvSpPr/>
      </dsp:nvSpPr>
      <dsp:spPr>
        <a:xfrm>
          <a:off x="2240499" y="3293118"/>
          <a:ext cx="5421912" cy="4219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240499" y="3293118"/>
        <a:ext cx="5421912" cy="421943"/>
      </dsp:txXfrm>
    </dsp:sp>
    <dsp:sp modelId="{B2DE3A8A-BA09-499F-9C72-0630724E4538}">
      <dsp:nvSpPr>
        <dsp:cNvPr id="0" name=""/>
        <dsp:cNvSpPr/>
      </dsp:nvSpPr>
      <dsp:spPr>
        <a:xfrm>
          <a:off x="2240499" y="3934131"/>
          <a:ext cx="5422889" cy="42110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240499" y="3934131"/>
        <a:ext cx="5422889" cy="421102"/>
      </dsp:txXfrm>
    </dsp:sp>
    <dsp:sp modelId="{94F14A6F-3CD0-4A17-88D3-6F4D0EB2D4E6}">
      <dsp:nvSpPr>
        <dsp:cNvPr id="0" name=""/>
        <dsp:cNvSpPr/>
      </dsp:nvSpPr>
      <dsp:spPr>
        <a:xfrm>
          <a:off x="2240499" y="4574302"/>
          <a:ext cx="5450108" cy="4360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240499" y="4574302"/>
        <a:ext cx="5450108" cy="4360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Средства из буџета општине </a:t>
          </a:r>
          <a:r>
            <a:rPr lang="sr-Cyrl-RS" sz="1000" kern="1200" dirty="0" smtClean="0">
              <a:solidFill>
                <a:srgbClr val="FF0000"/>
              </a:solidFill>
            </a:rPr>
            <a:t>(643.199.692)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5490" y="317065"/>
        <a:ext cx="1118620" cy="1118620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214943" y="551975"/>
        <a:ext cx="648799" cy="648799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година</a:t>
          </a:r>
          <a:r>
            <a:rPr lang="sr-Cyrl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 smtClean="0">
              <a:solidFill>
                <a:srgbClr val="FF0000"/>
              </a:solidFill>
            </a:rPr>
            <a:t>(241.265.478) 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954575" y="317065"/>
        <a:ext cx="1118620" cy="1118620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164027" y="551975"/>
        <a:ext cx="648799" cy="648799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>
              <a:solidFill>
                <a:schemeClr val="bg1"/>
              </a:solidFill>
            </a:rPr>
            <a:t>Укупан буџет општине </a:t>
          </a:r>
          <a:r>
            <a:rPr lang="sr-Cyrl-RS" sz="1300" kern="1200" dirty="0" smtClean="0">
              <a:solidFill>
                <a:srgbClr val="FF0000"/>
              </a:solidFill>
            </a:rPr>
            <a:t>(957.395.374)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575314" y="457362"/>
        <a:ext cx="1458032" cy="94655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932802" y="563037"/>
        <a:ext cx="648799" cy="648799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  <a:r>
            <a:rPr lang="sr-Cyrl-RS" sz="1000" kern="1200" dirty="0" smtClean="0">
              <a:solidFill>
                <a:srgbClr val="FF0000"/>
              </a:solidFill>
            </a:rPr>
            <a:t>(72.930.204)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778519" y="324716"/>
        <a:ext cx="1075161" cy="10792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</a:t>
          </a:r>
          <a:r>
            <a:rPr lang="sr-Cyrl-RS" sz="14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општине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/>
            <a:t>Укупни буџетски приходи и примања  </a:t>
          </a:r>
          <a:r>
            <a:rPr lang="sr-Cyrl-RS" sz="2100" kern="1200" dirty="0" smtClean="0">
              <a:solidFill>
                <a:srgbClr val="FF0000"/>
              </a:solidFill>
            </a:rPr>
            <a:t>957.395.374 </a:t>
          </a:r>
          <a:r>
            <a:rPr lang="sr-Cyrl-RS" sz="2100" kern="1200" dirty="0" smtClean="0"/>
            <a:t>динара</a:t>
          </a:r>
          <a:endParaRPr lang="en-US" sz="2100" kern="1200" dirty="0"/>
        </a:p>
      </dsp:txBody>
      <dsp:txXfrm>
        <a:off x="1998781" y="1069517"/>
        <a:ext cx="2664411" cy="2664411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Приходи од  пореза  </a:t>
          </a:r>
          <a:r>
            <a:rPr lang="sr-Cyrl-RS" sz="1000" kern="1200" dirty="0" smtClean="0">
              <a:solidFill>
                <a:srgbClr val="FF0000"/>
              </a:solidFill>
            </a:rPr>
            <a:t>624.075.692 </a:t>
          </a:r>
          <a:r>
            <a:rPr lang="sr-Cyrl-RS" sz="1000" kern="1200" dirty="0" smtClean="0"/>
            <a:t>динара</a:t>
          </a:r>
          <a:endParaRPr lang="en-US" sz="1000" kern="1200" dirty="0"/>
        </a:p>
      </dsp:txBody>
      <dsp:txXfrm>
        <a:off x="2664884" y="475"/>
        <a:ext cx="1332205" cy="1332205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Трансфери </a:t>
          </a:r>
          <a:r>
            <a:rPr lang="sr-Cyrl-RS" sz="1000" kern="1200" dirty="0" smtClean="0">
              <a:solidFill>
                <a:srgbClr val="FF0000"/>
              </a:solidFill>
            </a:rPr>
            <a:t>58.536.204 </a:t>
          </a:r>
          <a:r>
            <a:rPr lang="sr-Cyrl-RS" sz="1000" kern="1200" dirty="0" smtClean="0"/>
            <a:t>динара</a:t>
          </a:r>
          <a:endParaRPr lang="en-US" sz="1000" kern="1200" dirty="0"/>
        </a:p>
      </dsp:txBody>
      <dsp:txXfrm>
        <a:off x="4167563" y="868047"/>
        <a:ext cx="1332205" cy="1332205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Други приходи  </a:t>
          </a:r>
          <a:r>
            <a:rPr lang="sr-Cyrl-RS" sz="1000" kern="1200" dirty="0" smtClean="0">
              <a:solidFill>
                <a:srgbClr val="FF0000"/>
              </a:solidFill>
            </a:rPr>
            <a:t>19.124.000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4180089" y="2589143"/>
        <a:ext cx="1332205" cy="1332205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Сопствени приходи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>
              <a:solidFill>
                <a:srgbClr val="FF0000"/>
              </a:solidFill>
            </a:rPr>
            <a:t>14.394.000</a:t>
          </a:r>
          <a:r>
            <a:rPr lang="sr-Cyrl-RS" sz="1000" kern="1200" dirty="0" smtClean="0"/>
            <a:t> динара</a:t>
          </a:r>
          <a:endParaRPr lang="en-US" sz="1000" kern="1200" dirty="0"/>
        </a:p>
      </dsp:txBody>
      <dsp:txXfrm>
        <a:off x="2664884" y="3470764"/>
        <a:ext cx="1332205" cy="1332205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Примања од продаје </a:t>
          </a:r>
          <a:r>
            <a:rPr lang="sr-Cyrl-RS" sz="1000" kern="1200" dirty="0" smtClean="0"/>
            <a:t>финансијске и нефинансијске  </a:t>
          </a:r>
          <a:r>
            <a:rPr lang="sr-Cyrl-RS" sz="1000" kern="1200" dirty="0"/>
            <a:t>имовине  </a:t>
          </a:r>
          <a:r>
            <a:rPr lang="sr-Cyrl-RS" sz="1000" kern="1200" dirty="0" smtClean="0"/>
            <a:t>0</a:t>
          </a:r>
          <a:r>
            <a:rPr lang="sr-Cyrl-RS" sz="1000" kern="1200" dirty="0" smtClean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162204" y="2603192"/>
        <a:ext cx="1332205" cy="1332205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Cyrl-RS" sz="1000" kern="1200" dirty="0" smtClean="0"/>
            <a:t> </a:t>
          </a:r>
          <a:r>
            <a:rPr lang="sr-Cyrl-RS" sz="1000" kern="1200" dirty="0" smtClean="0">
              <a:solidFill>
                <a:srgbClr val="FF0000"/>
              </a:solidFill>
            </a:rPr>
            <a:t>241.265.478</a:t>
          </a:r>
          <a:r>
            <a:rPr lang="sr-Cyrl-RS" sz="1000" kern="1200" dirty="0" smtClean="0"/>
            <a:t> </a:t>
          </a:r>
          <a:r>
            <a:rPr lang="sr-Latn-RS" sz="1000" kern="1200" dirty="0" smtClean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162204" y="868047"/>
        <a:ext cx="1332205" cy="133220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788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ukarica.rs/artikal/360319/-odluka-o-budzetu-za-2023-godinu.ph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ГРАДСКА ОПШТИНА ЧУКАРИЦА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/>
          <a:lstStyle/>
          <a:p>
            <a:r>
              <a:rPr lang="sr-Cyrl-RS" dirty="0"/>
              <a:t>ГРАЂАНСКИ ВОДИЧ КРОЗ ОДЛУКУ О БУЏЕТУ за </a:t>
            </a:r>
            <a:r>
              <a:rPr lang="sr-Cyrl-RS" dirty="0" smtClean="0"/>
              <a:t>20</a:t>
            </a:r>
            <a:r>
              <a:rPr lang="en-US" dirty="0" smtClean="0"/>
              <a:t>23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7" descr="\\It0901\Razmena\grbovi\srednji grb Cukaric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428604"/>
            <a:ext cx="8096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</a:t>
            </a:r>
            <a:r>
              <a:rPr lang="sr-Cyrl-RS" sz="3000" b="1" dirty="0" smtClean="0"/>
              <a:t>20</a:t>
            </a:r>
            <a:r>
              <a:rPr lang="en-US" sz="3000" b="1" dirty="0" smtClean="0"/>
              <a:t>23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900" b="1" dirty="0"/>
              <a:t>Структура планираних прихода и примања за </a:t>
            </a:r>
            <a:r>
              <a:rPr lang="sr-Cyrl-RS" sz="2900" b="1" dirty="0" smtClean="0"/>
              <a:t>20</a:t>
            </a:r>
            <a:r>
              <a:rPr lang="en-US" sz="2900" b="1" dirty="0" smtClean="0"/>
              <a:t>23</a:t>
            </a:r>
            <a:r>
              <a:rPr lang="sr-Cyrl-RS" sz="2900" b="1" dirty="0" smtClean="0"/>
              <a:t>. </a:t>
            </a:r>
            <a:r>
              <a:rPr lang="sr-Cyrl-RS" sz="2900" b="1" dirty="0"/>
              <a:t>годину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1781499"/>
              </p:ext>
            </p:extLst>
          </p:nvPr>
        </p:nvGraphicFramePr>
        <p:xfrm>
          <a:off x="1071538" y="1643050"/>
          <a:ext cx="6912768" cy="4439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73616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en-US" dirty="0" smtClean="0"/>
              <a:t>22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63274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Cyrl-RS" dirty="0"/>
              <a:t>Укупни приходи и примања наше општине у </a:t>
            </a:r>
            <a:r>
              <a:rPr lang="sr-Cyrl-RS" dirty="0" smtClean="0"/>
              <a:t>202</a:t>
            </a:r>
            <a:r>
              <a:rPr lang="en-US" dirty="0" smtClean="0"/>
              <a:t>3</a:t>
            </a:r>
            <a:r>
              <a:rPr lang="sr-Cyrl-RS" dirty="0" smtClean="0"/>
              <a:t>. </a:t>
            </a:r>
            <a:r>
              <a:rPr lang="sr-Cyrl-RS" dirty="0"/>
              <a:t>години су се </a:t>
            </a:r>
            <a:r>
              <a:rPr lang="sr-Cyrl-RS" b="1" dirty="0" smtClean="0"/>
              <a:t>смањили </a:t>
            </a:r>
            <a:r>
              <a:rPr lang="sr-Cyrl-RS" dirty="0"/>
              <a:t>у односу на последњу измену </a:t>
            </a:r>
            <a:r>
              <a:rPr lang="sr-Cyrl-RS" dirty="0" smtClean="0"/>
              <a:t>Одлуке </a:t>
            </a:r>
            <a:r>
              <a:rPr lang="sr-Cyrl-RS" dirty="0"/>
              <a:t>о буџету за </a:t>
            </a:r>
            <a:r>
              <a:rPr lang="sr-Cyrl-RS" dirty="0" smtClean="0"/>
              <a:t>20</a:t>
            </a:r>
            <a:r>
              <a:rPr lang="en-US" dirty="0" smtClean="0"/>
              <a:t>22</a:t>
            </a:r>
            <a:r>
              <a:rPr lang="sr-Cyrl-RS" dirty="0" smtClean="0"/>
              <a:t>. </a:t>
            </a:r>
            <a:r>
              <a:rPr lang="sr-Cyrl-RS" dirty="0"/>
              <a:t>годину за</a:t>
            </a:r>
            <a:r>
              <a:rPr lang="sr-Cyrl-RS" b="1" dirty="0"/>
              <a:t> </a:t>
            </a:r>
            <a:r>
              <a:rPr lang="sr-Cyrl-RS" b="1" dirty="0" smtClean="0"/>
              <a:t>76 </a:t>
            </a:r>
            <a:r>
              <a:rPr lang="sr-Cyrl-RS" b="1" dirty="0" smtClean="0"/>
              <a:t>милиона </a:t>
            </a:r>
            <a:r>
              <a:rPr lang="sr-Cyrl-RS" dirty="0" smtClean="0"/>
              <a:t>динара,</a:t>
            </a:r>
            <a:r>
              <a:rPr lang="sr-Cyrl-RS" dirty="0" smtClean="0">
                <a:solidFill>
                  <a:srgbClr val="92D050"/>
                </a:solidFill>
              </a:rPr>
              <a:t> </a:t>
            </a:r>
            <a:r>
              <a:rPr lang="sr-Cyrl-RS" dirty="0" smtClean="0"/>
              <a:t>док су пренета средства у 20</a:t>
            </a:r>
            <a:r>
              <a:rPr lang="en-US" dirty="0" smtClean="0"/>
              <a:t>23</a:t>
            </a:r>
            <a:r>
              <a:rPr lang="sr-Cyrl-RS" dirty="0" smtClean="0"/>
              <a:t>. </a:t>
            </a:r>
            <a:r>
              <a:rPr lang="sr-Cyrl-RS" dirty="0" smtClean="0"/>
              <a:t>години </a:t>
            </a:r>
            <a:r>
              <a:rPr lang="sr-Cyrl-RS" b="1" dirty="0" smtClean="0"/>
              <a:t>увећана за </a:t>
            </a:r>
            <a:r>
              <a:rPr lang="en-US" b="1" dirty="0" smtClean="0"/>
              <a:t>100</a:t>
            </a:r>
            <a:r>
              <a:rPr lang="sr-Cyrl-RS" b="1" dirty="0" smtClean="0"/>
              <a:t> </a:t>
            </a:r>
            <a:r>
              <a:rPr lang="sr-Cyrl-RS" b="1" dirty="0" smtClean="0"/>
              <a:t>милион</a:t>
            </a:r>
            <a:r>
              <a:rPr lang="en-US" b="1" dirty="0" smtClean="0"/>
              <a:t>a</a:t>
            </a:r>
            <a:r>
              <a:rPr lang="sr-Cyrl-RS" b="1" dirty="0" smtClean="0"/>
              <a:t> </a:t>
            </a:r>
            <a:r>
              <a:rPr lang="sr-Cyrl-RS" dirty="0" smtClean="0"/>
              <a:t>динара. Укупан обим буџета </a:t>
            </a:r>
            <a:r>
              <a:rPr lang="sr-Latn-RS" dirty="0" smtClean="0"/>
              <a:t>(</a:t>
            </a:r>
            <a:r>
              <a:rPr lang="sr-Cyrl-RS" dirty="0" smtClean="0"/>
              <a:t>приходи + примања + пренета средства) у 202</a:t>
            </a:r>
            <a:r>
              <a:rPr lang="en-US" dirty="0" smtClean="0"/>
              <a:t>3</a:t>
            </a:r>
            <a:r>
              <a:rPr lang="sr-Cyrl-RS" dirty="0" smtClean="0"/>
              <a:t>. години </a:t>
            </a:r>
            <a:r>
              <a:rPr lang="sr-Cyrl-RS" dirty="0" smtClean="0"/>
              <a:t>увећани су </a:t>
            </a:r>
            <a:r>
              <a:rPr lang="sr-Cyrl-RS" dirty="0" smtClean="0"/>
              <a:t>за </a:t>
            </a:r>
            <a:r>
              <a:rPr lang="sr-Cyrl-RS" dirty="0" smtClean="0"/>
              <a:t>24 милиона динара</a:t>
            </a:r>
            <a:r>
              <a:rPr lang="en-US" dirty="0" smtClean="0"/>
              <a:t>.</a:t>
            </a:r>
            <a:endParaRPr lang="en-US" dirty="0" smtClean="0">
              <a:solidFill>
                <a:srgbClr val="92D050"/>
              </a:solidFill>
            </a:endParaRPr>
          </a:p>
          <a:p>
            <a:pPr lvl="3" algn="just"/>
            <a:endParaRPr lang="en-US" dirty="0" smtClean="0"/>
          </a:p>
          <a:p>
            <a:pPr lvl="3" algn="just"/>
            <a:endParaRPr lang="en-US" dirty="0" smtClean="0"/>
          </a:p>
          <a:p>
            <a:pPr lvl="3" algn="just"/>
            <a:endParaRPr lang="sr-Cyrl-RS" dirty="0" smtClean="0"/>
          </a:p>
          <a:p>
            <a:pPr lvl="3" algn="just"/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="" xmlns:a16="http://schemas.microsoft.com/office/drawing/2014/main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28794" y="3357562"/>
            <a:ext cx="6754836" cy="2571769"/>
          </a:xfrm>
        </p:spPr>
        <p:txBody>
          <a:bodyPr>
            <a:normAutofit fontScale="25000" lnSpcReduction="20000"/>
          </a:bodyPr>
          <a:lstStyle/>
          <a:p>
            <a:pPr marL="0" indent="0"/>
            <a:r>
              <a:rPr lang="sr-Cyrl-RS" sz="8000" b="1" dirty="0" smtClean="0">
                <a:solidFill>
                  <a:srgbClr val="FF0000"/>
                </a:solidFill>
              </a:rPr>
              <a:t> Донације и трансфери</a:t>
            </a:r>
            <a:r>
              <a:rPr lang="sr-Cyrl-RS" sz="8000" dirty="0" smtClean="0">
                <a:solidFill>
                  <a:srgbClr val="FF0000"/>
                </a:solidFill>
              </a:rPr>
              <a:t> </a:t>
            </a:r>
            <a:r>
              <a:rPr lang="sr-Cyrl-RS" sz="8000" dirty="0" smtClean="0"/>
              <a:t>су смањени за </a:t>
            </a:r>
            <a:r>
              <a:rPr lang="sr-Cyrl-RS" sz="8000" dirty="0" smtClean="0"/>
              <a:t>74 </a:t>
            </a:r>
            <a:r>
              <a:rPr lang="sr-Cyrl-RS" sz="8000" dirty="0" smtClean="0"/>
              <a:t>милиона динара.</a:t>
            </a:r>
            <a:endParaRPr lang="sr-Cyrl-RS" sz="8000" b="1" dirty="0" smtClean="0"/>
          </a:p>
          <a:p>
            <a:pPr marL="0" lvl="0" indent="0"/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sr-Cyrl-RS" sz="8000" b="1" dirty="0" smtClean="0">
                <a:solidFill>
                  <a:srgbClr val="FF0000"/>
                </a:solidFill>
              </a:rPr>
              <a:t>Сопствени приходи</a:t>
            </a:r>
            <a:r>
              <a:rPr lang="sr-Cyrl-RS" sz="8000" dirty="0" smtClean="0">
                <a:solidFill>
                  <a:srgbClr val="FF0000"/>
                </a:solidFill>
              </a:rPr>
              <a:t> </a:t>
            </a:r>
            <a:r>
              <a:rPr lang="sr-Cyrl-RS" sz="8000" dirty="0" smtClean="0"/>
              <a:t>су смањени за </a:t>
            </a:r>
            <a:r>
              <a:rPr lang="sr-Cyrl-RS" sz="8000" dirty="0" smtClean="0"/>
              <a:t>милион динара</a:t>
            </a:r>
            <a:r>
              <a:rPr lang="sr-Cyrl-RS" sz="8000" dirty="0" smtClean="0"/>
              <a:t>.</a:t>
            </a:r>
          </a:p>
          <a:p>
            <a:pPr marL="0" lvl="0" indent="0"/>
            <a:r>
              <a:rPr lang="sr-Cyrl-RS" sz="8000" b="1" dirty="0" smtClean="0">
                <a:solidFill>
                  <a:srgbClr val="FF0000"/>
                </a:solidFill>
              </a:rPr>
              <a:t> Непорески приходи</a:t>
            </a:r>
            <a:r>
              <a:rPr lang="sr-Cyrl-RS" sz="8000" dirty="0" smtClean="0">
                <a:solidFill>
                  <a:srgbClr val="FF0000"/>
                </a:solidFill>
              </a:rPr>
              <a:t> </a:t>
            </a:r>
            <a:r>
              <a:rPr lang="sr-Cyrl-RS" sz="8000" dirty="0" smtClean="0"/>
              <a:t>су</a:t>
            </a:r>
            <a:r>
              <a:rPr lang="sr-Cyrl-RS" sz="8000" dirty="0" smtClean="0">
                <a:solidFill>
                  <a:srgbClr val="0070C0"/>
                </a:solidFill>
              </a:rPr>
              <a:t> </a:t>
            </a:r>
            <a:r>
              <a:rPr lang="sr-Cyrl-RS" sz="8000" dirty="0" smtClean="0"/>
              <a:t>смањени </a:t>
            </a:r>
            <a:r>
              <a:rPr lang="sr-Cyrl-RS" sz="8000" dirty="0" smtClean="0">
                <a:latin typeface="Calibri" panose="020F0502020204030204" pitchFamily="34" charset="0"/>
              </a:rPr>
              <a:t>за </a:t>
            </a:r>
            <a:r>
              <a:rPr lang="sr-Cyrl-RS" sz="8000" dirty="0" smtClean="0">
                <a:latin typeface="Calibri" panose="020F0502020204030204" pitchFamily="34" charset="0"/>
              </a:rPr>
              <a:t>2 </a:t>
            </a:r>
            <a:r>
              <a:rPr lang="sr-Cyrl-RS" sz="8000" dirty="0" smtClean="0">
                <a:latin typeface="Calibri" panose="020F0502020204030204" pitchFamily="34" charset="0"/>
              </a:rPr>
              <a:t>милиона </a:t>
            </a:r>
            <a:r>
              <a:rPr lang="sr-Cyrl-RS" sz="8000" dirty="0" smtClean="0"/>
              <a:t>динара.</a:t>
            </a:r>
          </a:p>
          <a:p>
            <a:pPr marL="0" indent="0">
              <a:buNone/>
            </a:pPr>
            <a:endParaRPr lang="sr-Cyrl-RS" sz="8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sr-Cyrl-RS" sz="8000" b="1" dirty="0" smtClean="0">
              <a:solidFill>
                <a:srgbClr val="0070C0"/>
              </a:solidFill>
            </a:endParaRPr>
          </a:p>
          <a:p>
            <a:pPr marL="0" indent="0"/>
            <a:r>
              <a:rPr lang="en-US" sz="8000" b="1" dirty="0" smtClean="0">
                <a:solidFill>
                  <a:srgbClr val="0070C0"/>
                </a:solidFill>
              </a:rPr>
              <a:t> </a:t>
            </a:r>
            <a:r>
              <a:rPr lang="sr-Cyrl-RS" sz="8000" b="1" dirty="0" smtClean="0">
                <a:solidFill>
                  <a:srgbClr val="0070C0"/>
                </a:solidFill>
              </a:rPr>
              <a:t>Порески приходи </a:t>
            </a:r>
            <a:r>
              <a:rPr lang="sr-Cyrl-RS" sz="8000" dirty="0" smtClean="0"/>
              <a:t>су повећани за </a:t>
            </a:r>
            <a:r>
              <a:rPr lang="sr-Cyrl-RS" sz="8000" dirty="0" smtClean="0"/>
              <a:t>2 </a:t>
            </a:r>
            <a:r>
              <a:rPr lang="sr-Cyrl-RS" sz="8000" dirty="0" smtClean="0"/>
              <a:t>милиона динара</a:t>
            </a:r>
            <a:r>
              <a:rPr lang="sr-Cyrl-RS" sz="8000" dirty="0" smtClean="0"/>
              <a:t>.</a:t>
            </a:r>
            <a:endParaRPr lang="sr-Cyrl-RS" sz="8000" dirty="0" smtClean="0"/>
          </a:p>
          <a:p>
            <a:pPr marL="0" lvl="0" indent="0">
              <a:buNone/>
            </a:pPr>
            <a:endParaRPr lang="en-US" sz="3400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56" y="3071810"/>
            <a:ext cx="6686568" cy="107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3214686"/>
            <a:ext cx="485775" cy="1214446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=""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4643446"/>
            <a:ext cx="485775" cy="1357323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</a:t>
            </a:r>
            <a:r>
              <a:rPr lang="en-US" sz="1700" dirty="0" smtClean="0"/>
              <a:t>3</a:t>
            </a:r>
            <a:r>
              <a:rPr lang="sr-Cyrl-RS" sz="1700" dirty="0" smtClean="0"/>
              <a:t>. </a:t>
            </a:r>
            <a:r>
              <a:rPr lang="sr-Cyrl-RS" sz="1700" dirty="0"/>
              <a:t>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1.109.947.118</a:t>
            </a:r>
            <a:endParaRPr lang="sr-Latn-R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</a:t>
            </a:r>
            <a:r>
              <a:rPr lang="sr-Cyrl-RS" sz="3000" b="1" dirty="0" smtClean="0"/>
              <a:t>202</a:t>
            </a:r>
            <a:r>
              <a:rPr lang="en-US" sz="3000" b="1" dirty="0" smtClean="0"/>
              <a:t>3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008319958"/>
              </p:ext>
            </p:extLst>
          </p:nvPr>
        </p:nvGraphicFramePr>
        <p:xfrm>
          <a:off x="1142976" y="1857364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>
            <a:extLst>
              <a:ext uri="{FF2B5EF4-FFF2-40B4-BE49-F238E27FC236}">
                <a16:creationId xmlns=""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</a:t>
            </a:r>
            <a:r>
              <a:rPr lang="sr-Cyrl-RS" sz="3200" b="1" dirty="0" smtClean="0"/>
              <a:t>202</a:t>
            </a:r>
            <a:r>
              <a:rPr lang="en-US" sz="3200" b="1" dirty="0" smtClean="0"/>
              <a:t>3</a:t>
            </a:r>
            <a:r>
              <a:rPr lang="sr-Cyrl-RS" sz="3200" b="1" dirty="0" smtClean="0"/>
              <a:t>. </a:t>
            </a:r>
            <a:r>
              <a:rPr lang="sr-Cyrl-RS" sz="3200" b="1" dirty="0"/>
              <a:t>годину</a:t>
            </a:r>
            <a:endParaRPr lang="en-US" sz="3200" b="1" dirty="0"/>
          </a:p>
        </p:txBody>
      </p:sp>
    </p:spTree>
    <p:extLst>
      <p:ext uri="{BB962C8B-B14F-4D97-AF65-F5344CB8AC3E}">
        <p14:creationId xmlns="" xmlns:p14="http://schemas.microsoft.com/office/powerpoint/2010/main" val="268867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</a:t>
            </a:r>
            <a:r>
              <a:rPr lang="sr-Cyrl-RS" sz="2800" dirty="0" smtClean="0"/>
              <a:t>202</a:t>
            </a:r>
            <a:r>
              <a:rPr lang="en-US" sz="2800" dirty="0" smtClean="0"/>
              <a:t>2</a:t>
            </a:r>
            <a:r>
              <a:rPr lang="sr-Cyrl-RS" sz="2800" dirty="0" smtClean="0"/>
              <a:t>. </a:t>
            </a:r>
            <a:r>
              <a:rPr lang="sr-Cyrl-RS" sz="2800" dirty="0"/>
              <a:t>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/>
              <a:t>Укупни трошкови наше општине у </a:t>
            </a:r>
            <a:r>
              <a:rPr lang="sr-Cyrl-RS" sz="2000" dirty="0" smtClean="0"/>
              <a:t>202</a:t>
            </a:r>
            <a:r>
              <a:rPr lang="en-US" sz="2000" dirty="0" smtClean="0"/>
              <a:t>3</a:t>
            </a:r>
            <a:r>
              <a:rPr lang="sr-Cyrl-RS" sz="2000" dirty="0" smtClean="0"/>
              <a:t>. </a:t>
            </a:r>
            <a:r>
              <a:rPr lang="sr-Cyrl-RS" sz="2000" dirty="0"/>
              <a:t>години су се </a:t>
            </a:r>
            <a:r>
              <a:rPr lang="sr-Cyrl-RS" sz="2000" b="1" dirty="0" smtClean="0"/>
              <a:t>увећали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202</a:t>
            </a:r>
            <a:r>
              <a:rPr lang="en-US" sz="2000" dirty="0" smtClean="0"/>
              <a:t>2</a:t>
            </a:r>
            <a:r>
              <a:rPr lang="sr-Cyrl-RS" sz="2000" dirty="0" smtClean="0"/>
              <a:t>. </a:t>
            </a:r>
            <a:r>
              <a:rPr lang="sr-Cyrl-RS" sz="2000" dirty="0"/>
              <a:t>годину за </a:t>
            </a:r>
            <a:r>
              <a:rPr lang="sr-Cyrl-RS" sz="2000" b="1" dirty="0" smtClean="0"/>
              <a:t>24 милиона </a:t>
            </a:r>
            <a:r>
              <a:rPr lang="sr-Cyrl-RS" sz="2000" dirty="0" smtClean="0"/>
              <a:t>динара</a:t>
            </a:r>
            <a:r>
              <a:rPr lang="en-US" sz="2000" dirty="0" smtClean="0"/>
              <a:t>.</a:t>
            </a:r>
            <a:endParaRPr lang="en-US" sz="2000" dirty="0">
              <a:solidFill>
                <a:srgbClr val="92D050"/>
              </a:solidFill>
            </a:endParaRPr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1720" y="2586873"/>
            <a:ext cx="6851650" cy="1468438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Капитални </a:t>
            </a:r>
            <a:r>
              <a:rPr lang="sr-Cyrl-RS" sz="1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издаци </a:t>
            </a:r>
            <a:r>
              <a:rPr lang="sr-Cyrl-RS" sz="1700" dirty="0"/>
              <a:t>су</a:t>
            </a:r>
            <a:r>
              <a:rPr lang="sr-Cyrl-RS" sz="1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700" dirty="0"/>
              <a:t>смањени су </a:t>
            </a:r>
            <a:r>
              <a:rPr lang="sr-Cyrl-RS" sz="17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27 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милиона динара</a:t>
            </a:r>
            <a:r>
              <a:rPr lang="sr-Cyrl-R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sr-Cyrl-RS" sz="1700" dirty="0" smtClean="0"/>
          </a:p>
          <a:p>
            <a:pPr>
              <a:defRPr/>
            </a:pP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Коришћење </a:t>
            </a: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роба и услуга </a:t>
            </a:r>
            <a:r>
              <a:rPr lang="sr-Cyrl-RS" sz="1700" dirty="0" smtClean="0"/>
              <a:t>су смањени за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>
                <a:cs typeface="Arial" pitchFamily="34" charset="0"/>
              </a:rPr>
              <a:t>44 милиона </a:t>
            </a:r>
            <a:r>
              <a:rPr lang="sr-Cyrl-RS" sz="1700" dirty="0" smtClean="0">
                <a:cs typeface="Arial" pitchFamily="34" charset="0"/>
              </a:rPr>
              <a:t>динара</a:t>
            </a:r>
            <a:r>
              <a:rPr lang="sr-Cyrl-RS" altLang="en-US" sz="1700" dirty="0" smtClean="0">
                <a:cs typeface="Arial" panose="020B0604020202020204" pitchFamily="34" charset="0"/>
              </a:rPr>
              <a:t>;</a:t>
            </a:r>
            <a:endParaRPr lang="en-US" sz="1700" dirty="0"/>
          </a:p>
          <a:p>
            <a:pPr>
              <a:defRPr/>
            </a:pP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Расходи за социјалну заштиту </a:t>
            </a:r>
            <a:r>
              <a:rPr lang="sr-Cyrl-RS" sz="1700" dirty="0" smtClean="0"/>
              <a:t>су смањени за </a:t>
            </a:r>
            <a:r>
              <a:rPr lang="sr-Cyrl-RS" sz="1700" dirty="0" smtClean="0"/>
              <a:t>77 хиљада динара;</a:t>
            </a:r>
          </a:p>
          <a:p>
            <a:pPr lvl="0">
              <a:defRPr/>
            </a:pP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Дотације и трансфери </a:t>
            </a:r>
            <a:r>
              <a:rPr lang="sr-Cyrl-RS" sz="1700" dirty="0" smtClean="0"/>
              <a:t>су </a:t>
            </a:r>
            <a:r>
              <a:rPr lang="sr-Cyrl-RS" sz="1700" dirty="0" smtClean="0"/>
              <a:t>смањени </a:t>
            </a:r>
            <a:r>
              <a:rPr lang="sr-Cyrl-RS" sz="1700" dirty="0" smtClean="0"/>
              <a:t>за </a:t>
            </a:r>
            <a:r>
              <a:rPr lang="sr-Cyrl-RS" sz="1700" dirty="0" smtClean="0"/>
              <a:t>414 </a:t>
            </a:r>
            <a:r>
              <a:rPr lang="sr-Cyrl-RS" sz="1700" dirty="0" smtClean="0"/>
              <a:t>хиљада </a:t>
            </a:r>
            <a:r>
              <a:rPr lang="sr-Cyrl-RS" sz="1700" dirty="0" smtClean="0"/>
              <a:t>динара</a:t>
            </a:r>
            <a:r>
              <a:rPr lang="sr-Cyrl-RS" sz="1700" dirty="0" smtClean="0">
                <a:cs typeface="Arial" panose="020B0604020202020204" pitchFamily="34" charset="0"/>
              </a:rPr>
              <a:t>.</a:t>
            </a:r>
            <a:endParaRPr lang="en-US" sz="1700" dirty="0" smtClean="0"/>
          </a:p>
          <a:p>
            <a:pPr>
              <a:defRPr/>
            </a:pPr>
            <a:endParaRPr lang="sr-Cyrl-RS" sz="1700" b="1" dirty="0" smtClean="0"/>
          </a:p>
          <a:p>
            <a:pPr>
              <a:defRPr/>
            </a:pPr>
            <a:endParaRPr lang="sr-Latn-RS" altLang="en-US" sz="17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08" y="4522787"/>
            <a:ext cx="6643734" cy="1692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Расходи </a:t>
            </a:r>
            <a:r>
              <a:rPr lang="sr-Cyrl-RS" sz="1700" b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запослене </a:t>
            </a:r>
            <a:r>
              <a:rPr lang="sr-Cyrl-RS" sz="1700" dirty="0">
                <a:latin typeface="Arial" panose="020B0604020202020204" pitchFamily="34" charset="0"/>
                <a:cs typeface="Arial" panose="020B0604020202020204" pitchFamily="34" charset="0"/>
              </a:rPr>
              <a:t>су </a:t>
            </a:r>
            <a:r>
              <a:rPr lang="sr-Cyrl-RS" sz="1700" dirty="0"/>
              <a:t>повећани </a:t>
            </a:r>
            <a:r>
              <a:rPr lang="sr-Cyrl-RS" sz="1700" dirty="0" smtClean="0"/>
              <a:t> за 35 милиона </a:t>
            </a:r>
            <a:r>
              <a:rPr lang="sr-Cyrl-RS" sz="1700" dirty="0"/>
              <a:t>динара</a:t>
            </a:r>
            <a:r>
              <a:rPr lang="sr-Cyrl-RS" sz="1700" dirty="0" smtClean="0"/>
              <a:t>;</a:t>
            </a:r>
            <a:endParaRPr lang="en-US" sz="17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r-Cyrl-RS" altLang="en-US" sz="1700" b="1" dirty="0" smtClean="0">
                <a:solidFill>
                  <a:srgbClr val="474B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Остали </a:t>
            </a:r>
            <a:r>
              <a:rPr lang="sr-Cyrl-RS" altLang="en-US" sz="1700" b="1" dirty="0" smtClean="0">
                <a:solidFill>
                  <a:srgbClr val="474B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расходи </a:t>
            </a:r>
            <a:r>
              <a:rPr lang="sr-Cyrl-RS" alt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су </a:t>
            </a:r>
            <a:r>
              <a:rPr lang="sr-Cyrl-RS" alt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повећани </a:t>
            </a:r>
            <a:r>
              <a:rPr lang="sr-Cyrl-RS" altLang="en-US" sz="1700" dirty="0" smtClean="0"/>
              <a:t>за </a:t>
            </a:r>
            <a:r>
              <a:rPr lang="sr-Cyrl-RS" altLang="en-US" sz="1700" dirty="0" smtClean="0"/>
              <a:t>40 милиона динара;</a:t>
            </a:r>
            <a:endParaRPr lang="sr-Cyrl-RS" altLang="en-US" sz="1700" dirty="0" smtClean="0"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Cyrl-RS" altLang="en-US" sz="1700" b="1" dirty="0" smtClean="0">
                <a:solidFill>
                  <a:srgbClr val="474B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резерве </a:t>
            </a:r>
            <a:r>
              <a:rPr lang="sr-Cyrl-RS" alt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су повећана за</a:t>
            </a:r>
            <a:r>
              <a:rPr lang="sr-Cyrl-RS" altLang="en-U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sz="1700" dirty="0" smtClean="0">
                <a:cs typeface="Arial" panose="020B0604020202020204" pitchFamily="34" charset="0"/>
              </a:rPr>
              <a:t>4 милиона динара</a:t>
            </a:r>
            <a:r>
              <a:rPr lang="en-US" altLang="en-US" sz="1700" dirty="0" smtClean="0">
                <a:cs typeface="Arial" panose="020B0604020202020204" pitchFamily="34" charset="0"/>
              </a:rPr>
              <a:t>.</a:t>
            </a:r>
            <a:endParaRPr lang="sr-Cyrl-RS" altLang="en-US" sz="1700" dirty="0" smtClean="0">
              <a:cs typeface="Arial" panose="020B0604020202020204" pitchFamily="34" charset="0"/>
            </a:endParaRPr>
          </a:p>
          <a:p>
            <a:endParaRPr lang="sr-Cyrl-RS" sz="1700" b="1" dirty="0" smtClean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Latn-R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00" y="2643182"/>
            <a:ext cx="652489" cy="1227144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00" y="4572008"/>
            <a:ext cx="714380" cy="1357322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8960308" cy="555033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Средства из Одлуке о буџету за 202</a:t>
                      </a:r>
                      <a:r>
                        <a:rPr lang="en-US" sz="1200" dirty="0" smtClean="0"/>
                        <a:t>3</a:t>
                      </a:r>
                      <a:r>
                        <a:rPr lang="sr-Cyrl-RS" sz="1200" dirty="0" smtClean="0"/>
                        <a:t>.годину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86.300.000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7,78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11.400.000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1,02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/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/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38.875.500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3,50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1.50</a:t>
                      </a:r>
                      <a:r>
                        <a:rPr lang="en-US" sz="1000" dirty="0" smtClean="0"/>
                        <a:t>0</a:t>
                      </a:r>
                      <a:r>
                        <a:rPr lang="sr-Cyrl-RS" sz="1000" dirty="0" smtClean="0"/>
                        <a:t>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0,13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/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/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46.500.000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4,19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9.200.00</a:t>
                      </a:r>
                      <a:r>
                        <a:rPr lang="en-US" sz="1000" dirty="0" smtClean="0"/>
                        <a:t>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0,82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92.623.196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8,35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/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/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63.773.936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5,75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1.</a:t>
                      </a:r>
                      <a:r>
                        <a:rPr lang="sr-Cyrl-RS" sz="1000" dirty="0" smtClean="0"/>
                        <a:t>5</a:t>
                      </a:r>
                      <a:r>
                        <a:rPr lang="en-US" sz="1000" dirty="0" smtClean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0,14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142.183.000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12,80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66.319.370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5,98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484.741.433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43,68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65.030.683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5,86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/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 smtClean="0"/>
                        <a:t>/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1.109.947.118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100,0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5602" name="Picture 2" descr="Резултат слика за gradska opština čukaric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85728"/>
            <a:ext cx="8286808" cy="2571768"/>
          </a:xfrm>
          <a:prstGeom prst="rect">
            <a:avLst/>
          </a:prstGeom>
          <a:noFill/>
        </p:spPr>
      </p:pic>
      <p:pic>
        <p:nvPicPr>
          <p:cNvPr id="25604" name="Picture 4" descr="d3f82b8da377274dda14cddc364929f5_110679454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3071810"/>
            <a:ext cx="8348627" cy="3305175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2067087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r-Cyrl-RS" sz="3100" b="1" dirty="0"/>
              <a:t>Структура расхода по буџетским програмима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="" xmlns:a16="http://schemas.microsoft.com/office/drawing/2014/main" id="{35CA3346-52C3-4B96-A757-C775AAA1D5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21884230"/>
              </p:ext>
            </p:extLst>
          </p:nvPr>
        </p:nvGraphicFramePr>
        <p:xfrm>
          <a:off x="857224" y="1500174"/>
          <a:ext cx="6792416" cy="4871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345339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000" b="1" dirty="0"/>
              <a:t>Расходи 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7567911"/>
              </p:ext>
            </p:extLst>
          </p:nvPr>
        </p:nvGraphicFramePr>
        <p:xfrm>
          <a:off x="683569" y="1417633"/>
          <a:ext cx="7488833" cy="2597109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55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Р. </a:t>
                      </a:r>
                      <a:r>
                        <a:rPr lang="en-US" sz="1200" dirty="0" err="1">
                          <a:effectLst/>
                        </a:rPr>
                        <a:t>бр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Назив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sr-Cyrl-RS" sz="1200" dirty="0">
                          <a:effectLst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</a:t>
                      </a:r>
                      <a:r>
                        <a:rPr lang="sr-Cyrl-RS" sz="1200" dirty="0" smtClean="0"/>
                        <a:t>202</a:t>
                      </a:r>
                      <a:r>
                        <a:rPr lang="en-US" sz="1200" dirty="0" smtClean="0"/>
                        <a:t>3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кориснику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Скупштина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sr-Cyrl-RS" sz="1500" dirty="0">
                          <a:effectLst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16.345.683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1,48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47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+mn-lt"/>
                          <a:ea typeface="Times New Roman"/>
                        </a:rPr>
                        <a:t>Председник </a:t>
                      </a:r>
                      <a:r>
                        <a:rPr lang="sr-Cyrl-RS" sz="1500" dirty="0" smtClean="0">
                          <a:effectLst/>
                          <a:latin typeface="+mn-lt"/>
                          <a:ea typeface="Times New Roman"/>
                        </a:rPr>
                        <a:t>и Веће општине</a:t>
                      </a:r>
                      <a:endParaRPr lang="en-US" sz="15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48.685.000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4,39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832.429.935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74,99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effectLst/>
                        </a:rPr>
                        <a:t>Месне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12.290.000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1,10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 smtClean="0">
                          <a:effectLst/>
                          <a:latin typeface="Times New Roman"/>
                          <a:ea typeface="Times New Roman"/>
                        </a:rPr>
                        <a:t>КУ</a:t>
                      </a:r>
                      <a:r>
                        <a:rPr lang="sr-Cyrl-RS" sz="1500" baseline="0" dirty="0" smtClean="0">
                          <a:effectLst/>
                          <a:latin typeface="Times New Roman"/>
                          <a:ea typeface="Times New Roman"/>
                        </a:rPr>
                        <a:t> Културни центар Чукарица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118.020.000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10,64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3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 smtClean="0">
                          <a:effectLst/>
                        </a:rPr>
                        <a:t>КУ Галерија</a:t>
                      </a:r>
                      <a:r>
                        <a:rPr lang="sr-Cyrl-RS" sz="1500" baseline="0" dirty="0" smtClean="0">
                          <a:effectLst/>
                        </a:rPr>
                        <a:t> `73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14.513.000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1,30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63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 smtClean="0">
                          <a:effectLst/>
                        </a:rPr>
                        <a:t>Спортска организација Чукарица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28.788.000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2,60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/>
                          <a:ea typeface="Times New Roman"/>
                        </a:rPr>
                        <a:t>8.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 smtClean="0">
                          <a:effectLst/>
                          <a:latin typeface="Times New Roman"/>
                          <a:ea typeface="Times New Roman"/>
                        </a:rPr>
                        <a:t>Туристичка</a:t>
                      </a:r>
                      <a:r>
                        <a:rPr lang="sr-Cyrl-RS" sz="1500" baseline="0" dirty="0" smtClean="0">
                          <a:effectLst/>
                          <a:latin typeface="Times New Roman"/>
                          <a:ea typeface="Times New Roman"/>
                        </a:rPr>
                        <a:t> организација Чукарица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38.875.500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3,50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1.109.947.118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7613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sr-Cyrl-RS" dirty="0" smtClean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r>
              <a:rPr lang="sr-Cyrl-RS" dirty="0" smtClean="0"/>
              <a:t>Уколико сте заинтересовани да сагледате у целини Одлуку о буџету градске општине Чукарица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за 202</a:t>
            </a:r>
            <a:r>
              <a:rPr lang="en-US" dirty="0" smtClean="0"/>
              <a:t>3</a:t>
            </a:r>
            <a:r>
              <a:rPr lang="sr-Cyrl-RS" dirty="0" smtClean="0"/>
              <a:t>. годину, исту можете преузети на следећем линку интернет странице општинске управе</a:t>
            </a:r>
            <a:r>
              <a:rPr lang="sr-Cyrl-R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  <a:hlinkClick r:id="rId3"/>
              </a:rPr>
              <a:t>https://www.cukarica.rs/artikal/360319/-</a:t>
            </a:r>
            <a:r>
              <a:rPr lang="en-US" dirty="0" smtClean="0">
                <a:solidFill>
                  <a:srgbClr val="FF0000"/>
                </a:solidFill>
                <a:hlinkClick r:id="rId3"/>
              </a:rPr>
              <a:t>odluka-o-budzetu-za-2023-godinu.php</a:t>
            </a:r>
            <a:endParaRPr lang="sr-Cyrl-RS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r-Cyrl-RS" dirty="0" smtClean="0"/>
              <a:t>Такође </a:t>
            </a:r>
            <a:r>
              <a:rPr lang="sr-Cyrl-RS" dirty="0" smtClean="0"/>
              <a:t>Вас обавештавамо да, у циљу свеобухватније анализе, Одлуку о консолидованом завршном рачуну буџета за 202</a:t>
            </a:r>
            <a:r>
              <a:rPr lang="en-US" dirty="0" smtClean="0"/>
              <a:t>1</a:t>
            </a:r>
            <a:r>
              <a:rPr lang="sr-Cyrl-RS" dirty="0" smtClean="0"/>
              <a:t>. годину са Годишњим извештајем о учинку програма можете наћи на сајту општине.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0794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/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настаје буџет општине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Ко учествује у буџетском процесу</a:t>
            </a:r>
            <a:r>
              <a:rPr lang="en-US" dirty="0"/>
              <a:t>?</a:t>
            </a:r>
            <a:endParaRPr lang="sr-Cyrl-RS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На основу чега се доноси буџет</a:t>
            </a:r>
            <a:r>
              <a:rPr lang="en-US" dirty="0"/>
              <a:t>?</a:t>
            </a:r>
            <a:endParaRPr lang="sr-Cyrl-R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прихода и примања за </a:t>
            </a:r>
            <a:r>
              <a:rPr lang="sr-Cyrl-RS" dirty="0" smtClean="0"/>
              <a:t>20</a:t>
            </a:r>
            <a:r>
              <a:rPr lang="en-US" dirty="0" smtClean="0"/>
              <a:t>23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en-US" dirty="0" smtClean="0"/>
              <a:t>22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На шта се троше јавна средства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Шта су расходи и издаци буџета?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расхода и издатака за </a:t>
            </a:r>
            <a:r>
              <a:rPr lang="sr-Cyrl-RS" dirty="0" smtClean="0"/>
              <a:t>20</a:t>
            </a:r>
            <a:r>
              <a:rPr lang="en-US" dirty="0" smtClean="0"/>
              <a:t>23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en-US" dirty="0" smtClean="0"/>
              <a:t>22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капитални </a:t>
            </a:r>
            <a:r>
              <a:rPr lang="sr-Cyrl-RS" dirty="0" smtClean="0"/>
              <a:t>пројекти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Најважнији пројекти од интереса за локалну заједницу</a:t>
            </a:r>
            <a:endParaRPr lang="sr-Cyrl-R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/>
              <a:t>Драги суграђани и </a:t>
            </a:r>
            <a:r>
              <a:rPr lang="sr-Cyrl-RS" b="1" dirty="0" err="1"/>
              <a:t>суграђанке</a:t>
            </a:r>
            <a:r>
              <a:rPr lang="sr-Cyrl-RS" b="1" dirty="0"/>
              <a:t>,</a:t>
            </a:r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Грађански буџет представља сажет и јасан приказ Одлуке о буџету </a:t>
            </a:r>
            <a:r>
              <a:rPr lang="sr-Cyrl-RS" dirty="0" smtClean="0"/>
              <a:t>градске општине Чукарица за 20</a:t>
            </a:r>
            <a:r>
              <a:rPr lang="en-US" dirty="0" smtClean="0"/>
              <a:t>23</a:t>
            </a:r>
            <a:r>
              <a:rPr lang="sr-Cyrl-RS" dirty="0" smtClean="0"/>
              <a:t>. </a:t>
            </a:r>
            <a:r>
              <a:rPr lang="sr-Cyrl-RS" dirty="0"/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ru-RU" dirty="0"/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</a:t>
            </a:r>
            <a:r>
              <a:rPr lang="ru-RU" dirty="0" smtClean="0"/>
              <a:t>Чукарице </a:t>
            </a:r>
            <a:r>
              <a:rPr lang="ru-RU" dirty="0"/>
              <a:t>у заједничком постављању циљева, дефинисању приоритета и планирању развоја наше општине.</a:t>
            </a:r>
            <a:endParaRPr lang="sr-Cyrl-RS" dirty="0"/>
          </a:p>
          <a:p>
            <a:pPr algn="r"/>
            <a:endParaRPr lang="sr-Cyrl-RS" dirty="0" smtClean="0"/>
          </a:p>
          <a:p>
            <a:pPr algn="r"/>
            <a:r>
              <a:rPr lang="sr-Cyrl-RS" dirty="0" smtClean="0"/>
              <a:t>Срђан Коларић</a:t>
            </a:r>
            <a:endParaRPr lang="sr-Cyrl-RS" dirty="0"/>
          </a:p>
          <a:p>
            <a:pPr algn="r"/>
            <a:r>
              <a:rPr lang="sr-Cyrl-RS" dirty="0"/>
              <a:t>Председник општине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</a:t>
            </a:r>
            <a:r>
              <a:rPr lang="ru-RU" alt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општине и Општинско веће</a:t>
            </a:r>
            <a:endParaRPr lang="ru-RU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ru-RU" alt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Месне заједнице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Културни центар Чукарица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Галерија `73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sr-Cyrl-RS" altLang="en-US" sz="1700" dirty="0" smtClean="0">
                <a:cs typeface="Calibri" panose="020F0502020204030204" pitchFamily="34" charset="0"/>
              </a:rPr>
              <a:t>С</a:t>
            </a:r>
            <a:r>
              <a:rPr lang="ru-RU" altLang="en-US" sz="1700" dirty="0" smtClean="0">
                <a:cs typeface="Calibri" panose="020F0502020204030204" pitchFamily="34" charset="0"/>
              </a:rPr>
              <a:t>портска организација Чукарица</a:t>
            </a:r>
            <a:endParaRPr lang="en-US" altLang="en-US" sz="1700" dirty="0" smtClean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1700" dirty="0" smtClean="0">
                <a:cs typeface="Calibri" panose="020F0502020204030204" pitchFamily="34" charset="0"/>
              </a:rPr>
              <a:t>     - </a:t>
            </a:r>
            <a:r>
              <a:rPr lang="sr-Cyrl-RS" altLang="en-US" sz="1700" dirty="0" smtClean="0">
                <a:cs typeface="Calibri" panose="020F0502020204030204" pitchFamily="34" charset="0"/>
              </a:rPr>
              <a:t>Туристичка организација Чукарица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5"/>
            <a:ext cx="4038600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  <a:r>
              <a:rPr lang="ru-RU" altLang="en-US" sz="1700" dirty="0" smtClean="0">
                <a:cs typeface="Calibri" panose="020F0502020204030204" pitchFamily="34" charset="0"/>
              </a:rPr>
              <a:t>	- Непрофитне </a:t>
            </a:r>
            <a:r>
              <a:rPr lang="ru-RU" altLang="en-US" sz="1700" dirty="0">
                <a:cs typeface="Calibri" panose="020F0502020204030204" pitchFamily="34" charset="0"/>
              </a:rPr>
              <a:t>организације </a:t>
            </a:r>
            <a:r>
              <a:rPr lang="ru-RU" altLang="en-US" sz="1700" dirty="0" smtClean="0">
                <a:cs typeface="Calibri" panose="020F0502020204030204" pitchFamily="34" charset="0"/>
              </a:rPr>
              <a:t>(Црвени крст Чукарице, удружења </a:t>
            </a:r>
            <a:r>
              <a:rPr lang="ru-RU" altLang="en-US" sz="1700" dirty="0">
                <a:cs typeface="Calibri" panose="020F0502020204030204" pitchFamily="34" charset="0"/>
              </a:rPr>
              <a:t>грађана, невладине </a:t>
            </a:r>
            <a:r>
              <a:rPr lang="ru-RU" altLang="en-US" sz="1700" dirty="0" smtClean="0">
                <a:cs typeface="Calibri" panose="020F0502020204030204" pitchFamily="34" charset="0"/>
              </a:rPr>
              <a:t>организације </a:t>
            </a:r>
            <a:r>
              <a:rPr lang="ru-RU" altLang="en-US" sz="1700" dirty="0">
                <a:cs typeface="Calibri" panose="020F0502020204030204" pitchFamily="34" charset="0"/>
              </a:rPr>
              <a:t>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</a:t>
            </a:r>
            <a:r>
              <a:rPr lang="sr-Cyrl-RS" sz="1700" dirty="0" smtClean="0"/>
              <a:t>градску општину Чукарица најважнијег </a:t>
            </a:r>
            <a:r>
              <a:rPr lang="sr-Cyrl-RS" sz="1700" dirty="0"/>
              <a:t>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643702" y="1785926"/>
            <a:ext cx="1857388" cy="17145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Индиректни корисници буџета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857224" y="3643314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Грађани и њихова удружења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214422"/>
          <a:ext cx="7749480" cy="5013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 smtClean="0"/>
              <a:t>градске</a:t>
            </a:r>
            <a:r>
              <a:rPr lang="sr-Cyrl-RS" sz="1700" b="1" dirty="0" smtClean="0"/>
              <a:t> </a:t>
            </a:r>
            <a:r>
              <a:rPr lang="sr-Cyrl-RS" sz="1700" dirty="0" smtClean="0"/>
              <a:t>општине Чукарица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за 20</a:t>
            </a:r>
            <a:r>
              <a:rPr lang="en-US" sz="1700" dirty="0" smtClean="0"/>
              <a:t>23</a:t>
            </a:r>
            <a:r>
              <a:rPr lang="sr-Cyrl-RS" sz="1700" dirty="0" smtClean="0"/>
              <a:t>. </a:t>
            </a:r>
            <a:r>
              <a:rPr lang="sr-Cyrl-RS" sz="1700" dirty="0"/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</a:t>
            </a:r>
            <a:r>
              <a:rPr lang="sr-Cyrl-RS" sz="1700" dirty="0" smtClean="0"/>
              <a:t>градске</a:t>
            </a:r>
            <a:r>
              <a:rPr lang="sr-Cyrl-RS" sz="1700" b="1" dirty="0" smtClean="0"/>
              <a:t> </a:t>
            </a:r>
            <a:r>
              <a:rPr lang="sr-Cyrl-RS" sz="1700" dirty="0" smtClean="0"/>
              <a:t>општине Чукарица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за 20</a:t>
            </a:r>
            <a:r>
              <a:rPr lang="en-US" sz="1700" dirty="0" smtClean="0"/>
              <a:t>2</a:t>
            </a:r>
            <a:r>
              <a:rPr lang="sr-Cyrl-RS" sz="1700" dirty="0" smtClean="0"/>
              <a:t>3. </a:t>
            </a:r>
            <a:r>
              <a:rPr lang="sr-Cyrl-RS" sz="1700" dirty="0"/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US" sz="1700" dirty="0" smtClean="0"/>
              <a:t>834</a:t>
            </a:r>
            <a:r>
              <a:rPr lang="sr-Cyrl-RS" sz="1700" dirty="0" smtClean="0"/>
              <a:t> </a:t>
            </a:r>
            <a:r>
              <a:rPr lang="sr-Cyrl-RS" sz="1700" dirty="0" smtClean="0"/>
              <a:t>милион</a:t>
            </a:r>
            <a:r>
              <a:rPr lang="en-US" sz="1700" dirty="0" smtClean="0"/>
              <a:t>a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/>
              <a:t>динара, пренета средства из ранијих година у износу од </a:t>
            </a:r>
            <a:r>
              <a:rPr lang="en-US" sz="1700" dirty="0" smtClean="0"/>
              <a:t>257</a:t>
            </a:r>
            <a:r>
              <a:rPr lang="sr-Cyrl-RS" sz="1700" dirty="0" smtClean="0"/>
              <a:t> </a:t>
            </a:r>
            <a:r>
              <a:rPr lang="sr-Cyrl-RS" sz="1700" dirty="0" smtClean="0"/>
              <a:t>милион</a:t>
            </a:r>
            <a:r>
              <a:rPr lang="en-US" sz="1700" dirty="0" smtClean="0"/>
              <a:t>a</a:t>
            </a:r>
            <a:r>
              <a:rPr lang="sr-Cyrl-RS" sz="1700" dirty="0" smtClean="0"/>
              <a:t> </a:t>
            </a:r>
            <a:r>
              <a:rPr lang="sr-Cyrl-RS" sz="1700" dirty="0"/>
              <a:t>динара и </a:t>
            </a:r>
            <a:r>
              <a:rPr lang="sr-Cyrl-RS" sz="1700" dirty="0" smtClean="0"/>
              <a:t>средстава </a:t>
            </a:r>
            <a:r>
              <a:rPr lang="sr-Cyrl-RS" sz="1700" dirty="0"/>
              <a:t>из осталих извора у износу од </a:t>
            </a:r>
            <a:r>
              <a:rPr lang="en-US" sz="1700" dirty="0" smtClean="0"/>
              <a:t>17</a:t>
            </a:r>
            <a:r>
              <a:rPr lang="sr-Cyrl-RS" sz="1700" dirty="0" smtClean="0"/>
              <a:t> </a:t>
            </a:r>
            <a:r>
              <a:rPr lang="sr-Cyrl-RS" sz="1700" dirty="0" smtClean="0"/>
              <a:t>милиона </a:t>
            </a:r>
            <a:r>
              <a:rPr lang="sr-Cyrl-RS" sz="1700" dirty="0"/>
              <a:t>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1 </a:t>
            </a:r>
            <a:r>
              <a:rPr lang="sr-Cyrl-RS" sz="3600" b="1" dirty="0" smtClean="0"/>
              <a:t>милијарда динара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2.3|2.2|2.3|2.3|2.6|2.3|2.3|2.6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5286</TotalTime>
  <Words>1769</Words>
  <Application>Microsoft Office PowerPoint</Application>
  <PresentationFormat>On-screen Show (4:3)</PresentationFormat>
  <Paragraphs>344</Paragraphs>
  <Slides>22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Custom Design</vt:lpstr>
      <vt:lpstr>ГРАДСКА ОПШТИНА ЧУКАРИЦА</vt:lpstr>
      <vt:lpstr>Slide 2</vt:lpstr>
      <vt:lpstr>Slide 3</vt:lpstr>
      <vt:lpstr>Slide 4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2023. годину</vt:lpstr>
      <vt:lpstr>Структура планираних прихода и примања за 2023. годину</vt:lpstr>
      <vt:lpstr>Шта се променило у односу на 2022. годину?</vt:lpstr>
      <vt:lpstr>На шта се троше јавна средства?</vt:lpstr>
      <vt:lpstr>Slide 15</vt:lpstr>
      <vt:lpstr>Структура планираних расхода и издатака буџета за 2023. годину</vt:lpstr>
      <vt:lpstr>Структура планираних расхода и издатака буџета за 2023. годину</vt:lpstr>
      <vt:lpstr>Шта се променило у односу на 2022. годину?</vt:lpstr>
      <vt:lpstr>Расходи буџета по програмима</vt:lpstr>
      <vt:lpstr>Структура расхода по буџетским програмима</vt:lpstr>
      <vt:lpstr>Расходи буџета расподељени по директним и индиректним буџетским корисницима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gdzinovic</cp:lastModifiedBy>
  <cp:revision>618</cp:revision>
  <cp:lastPrinted>2018-01-29T14:26:33Z</cp:lastPrinted>
  <dcterms:created xsi:type="dcterms:W3CDTF">2006-08-16T00:00:00Z</dcterms:created>
  <dcterms:modified xsi:type="dcterms:W3CDTF">2023-01-18T12:43:02Z</dcterms:modified>
</cp:coreProperties>
</file>