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81" r:id="rId2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74B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118"/>
          <c:y val="0.33374488188977047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215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7143E-2"/>
                  <c:y val="-0.24632088438429708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387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74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718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213E-2"/>
                  <c:y val="2.084100663887629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30012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716E-2"/>
                  <c:y val="-0.1098039215686282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19%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29473577590334"/>
          <c:y val="0.30811837507692902"/>
          <c:w val="0.40236148955495488"/>
          <c:h val="0.36484126984127324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-7.4614393464711423E-2"/>
                  <c:y val="-0.1218569141832421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-4.0100311877246934E-2"/>
                  <c:y val="-4.0106405209331134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2%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5.1136591162849902E-2"/>
                  <c:y val="-0.151049990906416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20060873774515578"/>
                  <c:y val="-8.92012958461406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0.16843550218361183"/>
                  <c:y val="3.23616676855044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0.11782331941977638"/>
                  <c:y val="0.1269842182164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3.8541956205273654E-2"/>
                  <c:y val="0.215543831285466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6.8192230864541736E-2"/>
                  <c:y val="0.2536849546942430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970896658861884"/>
                  <c:y val="0.18712340138674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874831282418539"/>
                  <c:y val="8.05461734481274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4.7549355045391796E-2"/>
                  <c:y val="4.80293195247687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5"/>
              <c:layout>
                <c:manualLayout>
                  <c:x val="-9.9483600533300659E-2"/>
                  <c:y val="2.053754377955698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</a:t>
          </a:r>
          <a:r>
            <a:rPr lang="en-US" sz="1400" dirty="0" smtClean="0"/>
            <a:t>2</a:t>
          </a:r>
          <a:r>
            <a:rPr lang="sr-Cyrl-RS" sz="1400" dirty="0" smtClean="0"/>
            <a:t>1.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</a:t>
          </a:r>
          <a:r>
            <a:rPr lang="en-US" sz="1300" dirty="0" smtClean="0">
              <a:solidFill>
                <a:srgbClr val="FF0000"/>
              </a:solidFill>
            </a:rPr>
            <a:t>900.074.315</a:t>
          </a:r>
          <a:r>
            <a:rPr lang="sr-Cyrl-RS" sz="1300" dirty="0" smtClean="0">
              <a:solidFill>
                <a:srgbClr val="FF0000"/>
              </a:solidFill>
            </a:rPr>
            <a:t>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(718.066.277)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(149.515.538)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32.492.500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en-US" dirty="0" smtClean="0">
              <a:solidFill>
                <a:srgbClr val="FF0000"/>
              </a:solidFill>
            </a:rPr>
            <a:t>900.074.315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en-US" dirty="0" smtClean="0"/>
            <a:t>6</a:t>
          </a:r>
          <a:r>
            <a:rPr lang="sr-Cyrl-RS" dirty="0" smtClean="0"/>
            <a:t>7</a:t>
          </a:r>
          <a:r>
            <a:rPr lang="en-US" dirty="0" smtClean="0"/>
            <a:t>0.</a:t>
          </a:r>
          <a:r>
            <a:rPr lang="sr-Cyrl-RS" dirty="0" smtClean="0"/>
            <a:t>6</a:t>
          </a:r>
          <a:r>
            <a:rPr lang="en-US" dirty="0" smtClean="0"/>
            <a:t>66.277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 smtClean="0">
              <a:solidFill>
                <a:srgbClr val="FF0000"/>
              </a:solidFill>
            </a:rPr>
            <a:t>17.092.500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 smtClean="0">
              <a:solidFill>
                <a:srgbClr val="FF0000"/>
              </a:solidFill>
            </a:rPr>
            <a:t>47.</a:t>
          </a:r>
          <a:r>
            <a:rPr lang="sr-Cyrl-RS" dirty="0" smtClean="0">
              <a:solidFill>
                <a:srgbClr val="FF0000"/>
              </a:solidFill>
            </a:rPr>
            <a:t>4</a:t>
          </a:r>
          <a:r>
            <a:rPr lang="en-US" dirty="0" smtClean="0">
              <a:solidFill>
                <a:srgbClr val="FF0000"/>
              </a:solidFill>
            </a:rPr>
            <a:t>00.000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en-US" dirty="0" smtClean="0">
              <a:solidFill>
                <a:srgbClr val="FF0000"/>
              </a:solidFill>
            </a:rPr>
            <a:t>15.400.000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900" dirty="0"/>
            <a:t>Пренета средства из ранијих година</a:t>
          </a:r>
          <a:r>
            <a:rPr lang="sr-Latn-RS" sz="900" dirty="0"/>
            <a:t> </a:t>
          </a:r>
          <a:r>
            <a:rPr lang="sr-Cyrl-RS" sz="900" dirty="0" smtClean="0"/>
            <a:t> </a:t>
          </a:r>
          <a:r>
            <a:rPr lang="sr-Cyrl-RS" sz="900" dirty="0" smtClean="0">
              <a:solidFill>
                <a:srgbClr val="FF0000"/>
              </a:solidFill>
            </a:rPr>
            <a:t>149.515.538 </a:t>
          </a:r>
          <a:r>
            <a:rPr lang="sr-Cyrl-RS" sz="900" dirty="0" smtClean="0"/>
            <a:t>динара</a:t>
          </a:r>
          <a:endParaRPr lang="en-US" sz="9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rgbClr val="FF0000"/>
              </a:solidFill>
            </a:rPr>
            <a:t>900.074.315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rgbClr val="FF0000"/>
              </a:solidFill>
            </a:rPr>
            <a:t>367.583.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75.185.551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en-US" dirty="0" smtClean="0">
              <a:solidFill>
                <a:srgbClr val="FF0000"/>
              </a:solidFill>
            </a:rPr>
            <a:t>320.542.444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52.226.851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894.240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</a:t>
          </a:r>
          <a:r>
            <a:rPr lang="sr-Cyrl-RS" dirty="0" smtClean="0">
              <a:solidFill>
                <a:srgbClr val="FF0000"/>
              </a:solidFill>
            </a:rPr>
            <a:t>67.011.000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rgbClr val="FF0000"/>
              </a:solidFill>
            </a:rPr>
            <a:t>16.621.000 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karica.rs/artikal/352806/-odluka-o-izmeni-i-dopuni-odluke-o-budzetu-za-2021-godinu-rebalans-ii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</a:t>
            </a:r>
            <a:r>
              <a:rPr lang="sr-Cyrl-RS" dirty="0" smtClean="0"/>
              <a:t>О</a:t>
            </a:r>
            <a:r>
              <a:rPr lang="en-US" dirty="0" smtClean="0"/>
              <a:t> </a:t>
            </a:r>
            <a:r>
              <a:rPr lang="sr-Cyrl-RS" dirty="0" smtClean="0"/>
              <a:t>ИЗМЕНИ И ДОПУНИ ОДЛУКЕ О </a:t>
            </a:r>
            <a:r>
              <a:rPr lang="sr-Cyrl-RS" dirty="0"/>
              <a:t>БУЏЕТУ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en-US" sz="3000" b="1" dirty="0" smtClean="0"/>
              <a:t>21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en-US" sz="2900" b="1" dirty="0" smtClean="0"/>
              <a:t>21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</a:t>
            </a:r>
            <a:r>
              <a:rPr lang="en-U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години су се </a:t>
            </a:r>
            <a:r>
              <a:rPr lang="sr-Cyrl-RS" dirty="0" smtClean="0"/>
              <a:t>повећали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 за </a:t>
            </a:r>
            <a:r>
              <a:rPr lang="en-US" dirty="0" smtClean="0"/>
              <a:t>122</a:t>
            </a:r>
            <a:r>
              <a:rPr lang="sr-Cyrl-RS" dirty="0" smtClean="0"/>
              <a:t> </a:t>
            </a:r>
            <a:r>
              <a:rPr lang="sr-Cyrl-RS" dirty="0" smtClean="0"/>
              <a:t>милиона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8,36</a:t>
            </a:r>
            <a:r>
              <a:rPr lang="sr-Cyrl-RS" dirty="0" smtClean="0"/>
              <a:t> </a:t>
            </a:r>
            <a:r>
              <a:rPr lang="sr-Cyrl-RS" dirty="0" smtClean="0"/>
              <a:t>%, док су пренета средства у 20</a:t>
            </a:r>
            <a:r>
              <a:rPr lang="en-US" dirty="0" smtClean="0"/>
              <a:t>2</a:t>
            </a:r>
            <a:r>
              <a:rPr lang="sr-Cyrl-RS" dirty="0" smtClean="0"/>
              <a:t>1. години повећана за 14 милион</a:t>
            </a:r>
            <a:r>
              <a:rPr lang="en-US" dirty="0" smtClean="0"/>
              <a:t>a</a:t>
            </a:r>
            <a:r>
              <a:rPr lang="sr-Cyrl-RS" dirty="0" smtClean="0"/>
              <a:t> 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202</a:t>
            </a:r>
            <a:r>
              <a:rPr lang="en-US" dirty="0" smtClean="0"/>
              <a:t>1</a:t>
            </a:r>
            <a:r>
              <a:rPr lang="sr-Cyrl-RS" dirty="0" smtClean="0"/>
              <a:t>. години повећан је за </a:t>
            </a:r>
            <a:r>
              <a:rPr lang="sr-Cyrl-RS" dirty="0" smtClean="0"/>
              <a:t>1</a:t>
            </a:r>
            <a:r>
              <a:rPr lang="en-US" dirty="0" smtClean="0"/>
              <a:t>37</a:t>
            </a:r>
            <a:r>
              <a:rPr lang="sr-Cyrl-RS" dirty="0" smtClean="0"/>
              <a:t> </a:t>
            </a:r>
            <a:r>
              <a:rPr lang="sr-Cyrl-RS" dirty="0" smtClean="0"/>
              <a:t>милиона динара.</a:t>
            </a:r>
            <a:endParaRPr lang="en-US" dirty="0" smtClean="0"/>
          </a:p>
          <a:p>
            <a:pPr lvl="3" algn="just"/>
            <a:endParaRPr lang="en-US" dirty="0" smtClean="0"/>
          </a:p>
          <a:p>
            <a:pPr lvl="3" algn="just"/>
            <a:endParaRPr lang="en-US" dirty="0" smtClean="0"/>
          </a:p>
          <a:p>
            <a:pPr lvl="3" algn="just"/>
            <a:endParaRPr lang="sr-Cyrl-RS" dirty="0" smtClean="0"/>
          </a:p>
          <a:p>
            <a:pPr lvl="3" algn="just"/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28794" y="3357562"/>
            <a:ext cx="6754836" cy="2571769"/>
          </a:xfrm>
        </p:spPr>
        <p:txBody>
          <a:bodyPr>
            <a:normAutofit fontScale="25000" lnSpcReduction="20000"/>
          </a:bodyPr>
          <a:lstStyle/>
          <a:p>
            <a:pPr marL="0" indent="0"/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/>
            <a:endParaRPr lang="en-US" sz="8000" b="1" dirty="0" smtClean="0">
              <a:solidFill>
                <a:srgbClr val="0070C0"/>
              </a:solidFill>
            </a:endParaRPr>
          </a:p>
          <a:p>
            <a:pPr marL="0" indent="0"/>
            <a:r>
              <a:rPr lang="en-US" sz="8000" b="1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Порески приходи </a:t>
            </a:r>
            <a:r>
              <a:rPr lang="sr-Cyrl-RS" sz="8000" dirty="0" smtClean="0"/>
              <a:t>су повећани за </a:t>
            </a:r>
            <a:r>
              <a:rPr lang="en-US" sz="8000" dirty="0" smtClean="0"/>
              <a:t>84</a:t>
            </a:r>
            <a:r>
              <a:rPr lang="sr-Cyrl-RS" sz="8000" dirty="0" smtClean="0"/>
              <a:t> милиона динара.</a:t>
            </a:r>
          </a:p>
          <a:p>
            <a:pPr marL="0" lvl="0" indent="0"/>
            <a:r>
              <a:rPr lang="en-US" sz="8000" b="1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Сопствени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 повећани за 3 милиона динара.</a:t>
            </a:r>
          </a:p>
          <a:p>
            <a:pPr marL="0" lvl="0" indent="0"/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Непорески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повећани </a:t>
            </a:r>
            <a:r>
              <a:rPr lang="sr-Cyrl-RS" sz="8000" dirty="0" smtClean="0">
                <a:latin typeface="Calibri" panose="020F0502020204030204" pitchFamily="34" charset="0"/>
              </a:rPr>
              <a:t>за </a:t>
            </a:r>
            <a:r>
              <a:rPr lang="sr-Cyrl-RS" sz="8000" dirty="0" smtClean="0">
                <a:latin typeface="Calibri" panose="020F0502020204030204" pitchFamily="34" charset="0"/>
              </a:rPr>
              <a:t>3</a:t>
            </a:r>
            <a:r>
              <a:rPr lang="en-US" sz="8000" dirty="0" smtClean="0">
                <a:latin typeface="Calibri" panose="020F0502020204030204" pitchFamily="34" charset="0"/>
              </a:rPr>
              <a:t>2</a:t>
            </a:r>
            <a:r>
              <a:rPr lang="sr-Cyrl-RS" sz="8000" dirty="0" smtClean="0">
                <a:latin typeface="Calibri" panose="020F0502020204030204" pitchFamily="34" charset="0"/>
              </a:rPr>
              <a:t> </a:t>
            </a:r>
            <a:r>
              <a:rPr lang="sr-Cyrl-RS" sz="8000" dirty="0" smtClean="0">
                <a:latin typeface="Calibri" panose="020F0502020204030204" pitchFamily="34" charset="0"/>
              </a:rPr>
              <a:t>милиона </a:t>
            </a:r>
            <a:r>
              <a:rPr lang="sr-Cyrl-RS" sz="8000" dirty="0" smtClean="0"/>
              <a:t>динара.</a:t>
            </a:r>
            <a:endParaRPr lang="en-US" sz="8000" dirty="0" smtClean="0"/>
          </a:p>
          <a:p>
            <a:pPr marL="0" lvl="0" indent="0"/>
            <a:r>
              <a:rPr lang="sr-Cyrl-RS" sz="8000" b="1" dirty="0" smtClean="0">
                <a:solidFill>
                  <a:srgbClr val="0070C0"/>
                </a:solidFill>
              </a:rPr>
              <a:t>Донације и трансфери</a:t>
            </a:r>
            <a:r>
              <a:rPr lang="sr-Cyrl-RS" sz="8000" dirty="0" smtClean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су повећани за </a:t>
            </a:r>
            <a:r>
              <a:rPr lang="en-US" sz="8000" dirty="0" smtClean="0"/>
              <a:t>3</a:t>
            </a:r>
            <a:r>
              <a:rPr lang="sr-Cyrl-RS" sz="8000" dirty="0" smtClean="0"/>
              <a:t> милиона динара</a:t>
            </a:r>
            <a:r>
              <a:rPr lang="en-US" sz="8000" dirty="0" smtClean="0"/>
              <a:t>.</a:t>
            </a:r>
            <a:endParaRPr lang="sr-Cyrl-RS" sz="8000" dirty="0" smtClean="0"/>
          </a:p>
          <a:p>
            <a:pPr marL="0" lvl="0" indent="0">
              <a:buNone/>
            </a:pPr>
            <a:endParaRPr lang="en-US" sz="34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32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214446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643446"/>
            <a:ext cx="485775" cy="1357323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</a:t>
            </a:r>
            <a:r>
              <a:rPr lang="en-US" sz="1700" dirty="0" smtClean="0"/>
              <a:t>1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900.074.315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</a:t>
            </a:r>
            <a:r>
              <a:rPr lang="en-US" sz="3000" b="1" dirty="0" smtClean="0"/>
              <a:t>1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2021.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2020.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2021. </a:t>
            </a:r>
            <a:r>
              <a:rPr lang="sr-Cyrl-RS" sz="2000" dirty="0"/>
              <a:t>години су се </a:t>
            </a:r>
            <a:r>
              <a:rPr lang="sr-Cyrl-RS" sz="2000" dirty="0" smtClean="0"/>
              <a:t>повећали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202</a:t>
            </a:r>
            <a:r>
              <a:rPr lang="en-US" sz="2000" dirty="0" smtClean="0"/>
              <a:t>0</a:t>
            </a:r>
            <a:r>
              <a:rPr lang="sr-Cyrl-RS" sz="2000" dirty="0" smtClean="0"/>
              <a:t>. </a:t>
            </a:r>
            <a:r>
              <a:rPr lang="sr-Cyrl-RS" sz="2000" dirty="0"/>
              <a:t>годину за </a:t>
            </a:r>
            <a:r>
              <a:rPr lang="sr-Cyrl-RS" sz="2000" dirty="0" smtClean="0"/>
              <a:t>1</a:t>
            </a:r>
            <a:r>
              <a:rPr lang="en-US" sz="2000" dirty="0" smtClean="0"/>
              <a:t>37</a:t>
            </a:r>
            <a:r>
              <a:rPr lang="sr-Cyrl-RS" sz="2000" dirty="0" smtClean="0"/>
              <a:t> </a:t>
            </a:r>
            <a:r>
              <a:rPr lang="sr-Cyrl-RS" sz="2000" dirty="0" smtClean="0"/>
              <a:t>милиона </a:t>
            </a:r>
            <a:r>
              <a:rPr lang="sr-Cyrl-RS" sz="2000" dirty="0"/>
              <a:t>динара, односно </a:t>
            </a:r>
            <a:r>
              <a:rPr lang="sr-Cyrl-RS" sz="2000" dirty="0" smtClean="0"/>
              <a:t>за</a:t>
            </a:r>
            <a:r>
              <a:rPr lang="sr-Cyrl-R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8,47</a:t>
            </a:r>
            <a:r>
              <a:rPr lang="sr-Cyrl-RS" sz="2000" dirty="0" smtClean="0"/>
              <a:t>%.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/>
          </a:bodyPr>
          <a:lstStyle/>
          <a:p>
            <a:pPr lvl="0"/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су смањени за 18 милиона динара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;</a:t>
            </a:r>
            <a:endParaRPr lang="en-US" sz="1700" b="1" dirty="0">
              <a:solidFill>
                <a:schemeClr val="hlink"/>
              </a:solidFill>
              <a:latin typeface="+mj-lt"/>
              <a:ea typeface="SimSun" panose="02010600030101010101" pitchFamily="2" charset="-12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b="1" dirty="0" smtClean="0">
                <a:solidFill>
                  <a:srgbClr val="FF0000"/>
                </a:solidFill>
              </a:rPr>
              <a:t> /</a:t>
            </a:r>
            <a:r>
              <a:rPr lang="sr-Cyrl-RS" sz="1700" dirty="0" smtClean="0"/>
              <a:t>;</a:t>
            </a:r>
            <a:endParaRPr lang="en-US" sz="1700" dirty="0"/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 </a:t>
            </a:r>
            <a:r>
              <a:rPr lang="sr-Cyrl-RS" sz="1700" dirty="0" smtClean="0"/>
              <a:t>су смањени за 4 милиона динара</a:t>
            </a:r>
            <a:r>
              <a:rPr lang="en-US" sz="1700" dirty="0" smtClean="0"/>
              <a:t>.</a:t>
            </a:r>
            <a:endParaRPr lang="sr-Cyrl-RS" sz="1700" b="1" dirty="0" smtClean="0"/>
          </a:p>
          <a:p>
            <a:pPr>
              <a:defRPr/>
            </a:pPr>
            <a:endParaRPr lang="sr-Latn-RS" altLang="en-US" sz="17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46" y="4214819"/>
            <a:ext cx="6143668" cy="200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1</a:t>
            </a:r>
            <a:r>
              <a:rPr lang="en-US" sz="1700" dirty="0" smtClean="0"/>
              <a:t>7</a:t>
            </a:r>
            <a:r>
              <a:rPr lang="sr-Cyrl-RS" sz="1700" dirty="0" smtClean="0"/>
              <a:t> </a:t>
            </a:r>
            <a:r>
              <a:rPr lang="sr-Cyrl-RS" sz="1700" dirty="0" smtClean="0"/>
              <a:t>милиона </a:t>
            </a:r>
            <a:r>
              <a:rPr lang="sr-Cyrl-RS" sz="1700" dirty="0"/>
              <a:t>динара</a:t>
            </a:r>
            <a:r>
              <a:rPr lang="sr-Cyrl-RS" sz="1700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700" dirty="0" smtClean="0"/>
              <a:t>су повећани 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>
                <a:cs typeface="Arial" pitchFamily="34" charset="0"/>
              </a:rPr>
              <a:t>89</a:t>
            </a:r>
            <a:r>
              <a:rPr lang="sr-Cyrl-RS" sz="1700" dirty="0" smtClean="0">
                <a:cs typeface="Arial" pitchFamily="34" charset="0"/>
              </a:rPr>
              <a:t> </a:t>
            </a:r>
            <a:r>
              <a:rPr lang="sr-Cyrl-RS" sz="1700" dirty="0" smtClean="0">
                <a:cs typeface="Arial" pitchFamily="34" charset="0"/>
              </a:rPr>
              <a:t>милиона динара</a:t>
            </a:r>
            <a:r>
              <a:rPr lang="sr-Cyrl-RS" altLang="en-US" sz="1700" dirty="0" smtClean="0">
                <a:cs typeface="Arial" panose="020B0604020202020204" pitchFamily="34" charset="0"/>
              </a:rPr>
              <a:t>;</a:t>
            </a: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повећана за</a:t>
            </a: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700" dirty="0" smtClean="0">
                <a:cs typeface="Arial" panose="020B0604020202020204" pitchFamily="34" charset="0"/>
              </a:rPr>
              <a:t>3 милиона динара;</a:t>
            </a:r>
            <a:endParaRPr lang="sr-Cyrl-RS" sz="1700" b="1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</a:t>
            </a:r>
            <a:r>
              <a:rPr lang="sr-Cyrl-RS" altLang="en-US" sz="1700" dirty="0"/>
              <a:t>за </a:t>
            </a:r>
            <a:r>
              <a:rPr lang="sr-Cyrl-RS" altLang="en-US" sz="1700" dirty="0" smtClean="0"/>
              <a:t>2</a:t>
            </a:r>
            <a:r>
              <a:rPr lang="en-US" altLang="en-US" sz="1700" dirty="0" smtClean="0"/>
              <a:t>6</a:t>
            </a:r>
            <a:r>
              <a:rPr lang="sr-Cyrl-RS" altLang="en-US" sz="1700" dirty="0" smtClean="0"/>
              <a:t> </a:t>
            </a:r>
            <a:r>
              <a:rPr lang="sr-Cyrl-RS" altLang="en-US" sz="1700" dirty="0" smtClean="0"/>
              <a:t>милиона динара;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 smtClean="0"/>
              <a:t>су</a:t>
            </a: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 smtClean="0"/>
              <a:t>повећани су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en-US" sz="1700" dirty="0" smtClean="0">
                <a:cs typeface="Arial" panose="020B0604020202020204" pitchFamily="34" charset="0"/>
              </a:rPr>
              <a:t>23</a:t>
            </a:r>
            <a:r>
              <a:rPr lang="sr-Cyrl-RS" sz="1700" dirty="0" smtClean="0">
                <a:cs typeface="Arial" panose="020B0604020202020204" pitchFamily="34" charset="0"/>
              </a:rPr>
              <a:t> милиона динара.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2643182"/>
            <a:ext cx="652489" cy="135732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4429132"/>
            <a:ext cx="714380" cy="1500198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Средства из Одлуке о измени и допуни одлуке о буџету за 202</a:t>
                      </a:r>
                      <a:r>
                        <a:rPr lang="en-US" sz="1200" dirty="0" smtClean="0"/>
                        <a:t>1</a:t>
                      </a:r>
                      <a:r>
                        <a:rPr lang="sr-Cyrl-RS" sz="1200" dirty="0" smtClean="0"/>
                        <a:t>. 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1.932.500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0,22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9.800.000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1,09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24.595.374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2,73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0,45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49.623.000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5,51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8.200.000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0,91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49.827.976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5,54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69.081.968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7,67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0,09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77.514.560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8,61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59.786.770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6,64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485.341.216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53,92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59.570.951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6,62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900.074.315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100,0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1884230"/>
              </p:ext>
            </p:extLst>
          </p:nvPr>
        </p:nvGraphicFramePr>
        <p:xfrm>
          <a:off x="857224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714348" y="1500174"/>
          <a:ext cx="7417395" cy="305241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20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56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71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2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66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</a:t>
                      </a:r>
                      <a:r>
                        <a:rPr lang="sr-Cyrl-RS" sz="1200" dirty="0" smtClean="0"/>
                        <a:t>измени и допуни одлуке о буџету </a:t>
                      </a:r>
                      <a:r>
                        <a:rPr lang="sr-Cyrl-RS" sz="1200" dirty="0"/>
                        <a:t>за </a:t>
                      </a:r>
                      <a:r>
                        <a:rPr lang="sr-Cyrl-RS" sz="1200" dirty="0" smtClean="0"/>
                        <a:t>202</a:t>
                      </a:r>
                      <a:r>
                        <a:rPr lang="en-US" sz="1200" dirty="0" smtClean="0"/>
                        <a:t>1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16.067.951,00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1,79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+mn-lt"/>
                          <a:ea typeface="Times New Roman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43.503.000,00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4,83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713.333.430,00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79,82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11.950.000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1,33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53.524.560,00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5,95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</a:rPr>
                        <a:t> `73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12.100.000,00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1,34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84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Спортска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25.000.000,00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2,78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Туристичка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24.595.374,00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2,72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77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900.074.315,00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о измени и допуни Одлуке о буџету градске општине Чукарица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202</a:t>
            </a:r>
            <a:r>
              <a:rPr lang="en-US" dirty="0" smtClean="0"/>
              <a:t>1</a:t>
            </a:r>
            <a:r>
              <a:rPr lang="sr-Cyrl-RS" dirty="0" smtClean="0"/>
              <a:t>. годину, исту можете преузети на следећем линку интернет странице општинскеуправе: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https://www.cukarica.rs/artikal/352806/-odluka-o-izmeni-i-dopuni-odluke-o-budzetu-za-2021-godinu-rebalans-ii.php</a:t>
            </a: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r-Cyrl-RS" dirty="0" smtClean="0"/>
              <a:t>Такође Вас обавештавамо да, у циљу свеобухватније анализе, Одлуку о консолидованом завршном рачуну буџета за 20</a:t>
            </a:r>
            <a:r>
              <a:rPr lang="en-US" dirty="0" smtClean="0"/>
              <a:t>20</a:t>
            </a:r>
            <a:r>
              <a:rPr lang="sr-Cyrl-RS" dirty="0" smtClean="0"/>
              <a:t>. годину са Годишњим извештајем о учинку програма можете наћи на сајту општине.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С</a:t>
            </a:r>
            <a:r>
              <a:rPr lang="ru-RU" altLang="en-US" sz="1700" dirty="0" smtClean="0">
                <a:cs typeface="Calibri" panose="020F0502020204030204" pitchFamily="34" charset="0"/>
              </a:rPr>
              <a:t>портска организација Чукарица</a:t>
            </a:r>
            <a:endParaRPr lang="en-US" altLang="en-US" sz="17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700" dirty="0" smtClean="0">
                <a:cs typeface="Calibri" panose="020F0502020204030204" pitchFamily="34" charset="0"/>
              </a:rPr>
              <a:t>     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Туристичка организација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</a:t>
            </a:r>
            <a:r>
              <a:rPr lang="sr-Cyrl-RS" sz="1700" dirty="0" smtClean="0"/>
              <a:t>1.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</a:t>
            </a:r>
            <a:r>
              <a:rPr lang="sr-Cyrl-RS" sz="1700" dirty="0" smtClean="0"/>
              <a:t>измени и допуни одлуке о буџету 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21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718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sr-Cyrl-RS" sz="1700" dirty="0" smtClean="0"/>
              <a:t>149 милион</a:t>
            </a:r>
            <a:r>
              <a:rPr lang="en-US" sz="1700" dirty="0" smtClean="0"/>
              <a:t>a</a:t>
            </a:r>
            <a:r>
              <a:rPr lang="sr-Cyrl-RS" sz="1700" dirty="0" smtClean="0"/>
              <a:t>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en-US" sz="1700" dirty="0" smtClean="0"/>
              <a:t>32</a:t>
            </a:r>
            <a:r>
              <a:rPr lang="sr-Cyrl-RS" sz="1700" dirty="0" smtClean="0"/>
              <a:t> 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900</a:t>
            </a:r>
            <a:r>
              <a:rPr lang="sr-Cyrl-RS" sz="3600" b="1" dirty="0" smtClean="0"/>
              <a:t>милион</a:t>
            </a:r>
            <a:r>
              <a:rPr lang="en-US" sz="3600" b="1" dirty="0" smtClean="0"/>
              <a:t>a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4809</TotalTime>
  <Words>1802</Words>
  <Application>Microsoft Office PowerPoint</Application>
  <PresentationFormat>On-screen Show (4:3)</PresentationFormat>
  <Paragraphs>346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2021. годину</vt:lpstr>
      <vt:lpstr>Структура планираних прихода и примања за 2021. годину</vt:lpstr>
      <vt:lpstr>Шта се променило у односу на 2020. годину?</vt:lpstr>
      <vt:lpstr>На шта се троше јавна средства?</vt:lpstr>
      <vt:lpstr>Slide 15</vt:lpstr>
      <vt:lpstr>Структура планираних расхода и издатака буџета за 2021. годину</vt:lpstr>
      <vt:lpstr>Структура планираних расхода и издатака буџета за 2021. годину</vt:lpstr>
      <vt:lpstr>Шта се променило у односу на 2020.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574</cp:revision>
  <cp:lastPrinted>2018-01-29T14:26:33Z</cp:lastPrinted>
  <dcterms:created xsi:type="dcterms:W3CDTF">2006-08-16T00:00:00Z</dcterms:created>
  <dcterms:modified xsi:type="dcterms:W3CDTF">2021-07-07T06:59:25Z</dcterms:modified>
</cp:coreProperties>
</file>